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6" r:id="rId4"/>
    <p:sldId id="277" r:id="rId5"/>
    <p:sldId id="260" r:id="rId6"/>
    <p:sldId id="262" r:id="rId7"/>
    <p:sldId id="278" r:id="rId8"/>
    <p:sldId id="279" r:id="rId9"/>
    <p:sldId id="281" r:id="rId10"/>
    <p:sldId id="282" r:id="rId11"/>
    <p:sldId id="261" r:id="rId12"/>
    <p:sldId id="265" r:id="rId13"/>
    <p:sldId id="266" r:id="rId14"/>
    <p:sldId id="267" r:id="rId15"/>
    <p:sldId id="268" r:id="rId16"/>
    <p:sldId id="270" r:id="rId17"/>
    <p:sldId id="271" r:id="rId18"/>
    <p:sldId id="272" r:id="rId19"/>
    <p:sldId id="264" r:id="rId20"/>
    <p:sldId id="274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hUCSISQc9Mv1/CWVkxkBjRMkaud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e Thi Phuong Dung (FPTU DN)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png>
</file>

<file path=ppt/media/image16.jpg>
</file>

<file path=ppt/media/image17.jpg>
</file>

<file path=ppt/media/image18.jpg>
</file>

<file path=ppt/media/image19.jpe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89743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2422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1888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19397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2629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5049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0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6200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0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175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0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0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9" name="Google Shape;19;p2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0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0"/>
          <p:cNvSpPr txBox="1"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Arial"/>
              <a:buNone/>
              <a:defRPr sz="9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7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7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sldNum" idx="12"/>
          </p:nvPr>
        </p:nvSpPr>
        <p:spPr>
          <a:xfrm>
            <a:off x="9592733" y="4289334"/>
            <a:ext cx="1193868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0"/>
          <p:cNvSpPr txBox="1">
            <a:spLocks noGrp="1"/>
          </p:cNvSpPr>
          <p:nvPr>
            <p:ph type="title"/>
          </p:nvPr>
        </p:nvSpPr>
        <p:spPr>
          <a:xfrm rot="5400000">
            <a:off x="7181850" y="2076450"/>
            <a:ext cx="5638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0"/>
          <p:cNvSpPr txBox="1">
            <a:spLocks noGrp="1"/>
          </p:cNvSpPr>
          <p:nvPr>
            <p:ph type="body" idx="1"/>
          </p:nvPr>
        </p:nvSpPr>
        <p:spPr>
          <a:xfrm rot="5400000">
            <a:off x="2000250" y="-400050"/>
            <a:ext cx="5638800" cy="75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5755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marL="1371600" lvl="2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marL="1828800" lvl="3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marL="2286000" lvl="4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marL="2743200" lvl="5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marL="3200400" lvl="6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marL="3657600" lvl="7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marL="4114800" lvl="8" indent="-325754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>
            <a:endParaRPr/>
          </a:p>
        </p:txBody>
      </p:sp>
      <p:sp>
        <p:nvSpPr>
          <p:cNvPr id="97" name="Google Shape;97;p30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0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0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1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1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5755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marL="1371600" lvl="2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marL="1828800" lvl="3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marL="2286000" lvl="4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marL="2743200" lvl="5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marL="3200400" lvl="6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marL="3657600" lvl="7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marL="4114800" lvl="8" indent="-325754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2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Arial"/>
              <a:buNone/>
              <a:defRPr sz="8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dt" idx="10"/>
          </p:nvPr>
        </p:nvSpPr>
        <p:spPr>
          <a:xfrm>
            <a:off x="8593667" y="6272784"/>
            <a:ext cx="264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ftr" idx="11"/>
          </p:nvPr>
        </p:nvSpPr>
        <p:spPr>
          <a:xfrm>
            <a:off x="2182708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8" name="Google Shape;38;p22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39" name="Google Shape;39;p22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2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22"/>
          <p:cNvSpPr txBox="1">
            <a:spLocks noGrp="1"/>
          </p:cNvSpPr>
          <p:nvPr>
            <p:ph type="sldNum" idx="12"/>
          </p:nvPr>
        </p:nvSpPr>
        <p:spPr>
          <a:xfrm>
            <a:off x="843702" y="2506133"/>
            <a:ext cx="1188298" cy="720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3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1"/>
          </p:nvPr>
        </p:nvSpPr>
        <p:spPr>
          <a:xfrm>
            <a:off x="1069848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2"/>
          </p:nvPr>
        </p:nvSpPr>
        <p:spPr>
          <a:xfrm>
            <a:off x="6364224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 b="1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body" idx="2"/>
          </p:nvPr>
        </p:nvSpPr>
        <p:spPr>
          <a:xfrm>
            <a:off x="1069848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body" idx="3"/>
          </p:nvPr>
        </p:nvSpPr>
        <p:spPr>
          <a:xfrm>
            <a:off x="6364224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 b="1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body" idx="4"/>
          </p:nvPr>
        </p:nvSpPr>
        <p:spPr>
          <a:xfrm>
            <a:off x="6364224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2">
              <a:alphaModFix amt="60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3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1"/>
          </p:nvPr>
        </p:nvSpPr>
        <p:spPr>
          <a:xfrm>
            <a:off x="838200" y="685800"/>
            <a:ext cx="6711696" cy="502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2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" name="Google Shape;74;p27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75" name="Google Shape;75;p2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7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9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9"/>
          <p:cNvSpPr txBox="1">
            <a:spLocks noGrp="1"/>
          </p:cNvSpPr>
          <p:nvPr>
            <p:ph type="body" idx="1"/>
          </p:nvPr>
        </p:nvSpPr>
        <p:spPr>
          <a:xfrm rot="5400000">
            <a:off x="4073652" y="-882396"/>
            <a:ext cx="4050792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5755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marL="1371600" lvl="2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marL="1828800" lvl="3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marL="2286000" lvl="4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marL="2743200" lvl="5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marL="3200400" lvl="6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marL="3657600" lvl="7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marL="4114800" lvl="8" indent="-325754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>
            <a:endParaRPr/>
          </a:p>
        </p:txBody>
      </p:sp>
      <p:sp>
        <p:nvSpPr>
          <p:cNvPr id="91" name="Google Shape;91;p29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9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9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  <a:defRPr sz="54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9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9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0" name="Google Shape;10;p19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1" name="Google Shape;11;p1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12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19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1203061" y="1817224"/>
            <a:ext cx="5603240" cy="2361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Arial"/>
              <a:buNone/>
            </a:pPr>
            <a:r>
              <a:rPr 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PROPOSAL</a:t>
            </a:r>
            <a:endParaRPr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Simple Business Proposal Template | Visme">
            <a:extLst>
              <a:ext uri="{FF2B5EF4-FFF2-40B4-BE49-F238E27FC236}">
                <a16:creationId xmlns:a16="http://schemas.microsoft.com/office/drawing/2014/main" id="{87EB7723-5A26-8737-EE38-FDBC25B5C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779" y="237281"/>
            <a:ext cx="4932388" cy="638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11A8EA79-836A-71BD-DD58-F1BE1326D4A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0654" y="346425"/>
            <a:ext cx="2293751" cy="683270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7ABA8BB5-F46D-C647-6C77-7AE684E124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756" y="5042176"/>
            <a:ext cx="1524484" cy="16710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960699" y="1123380"/>
            <a:ext cx="10058400" cy="135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indent="-457200">
              <a:buSzPct val="100000"/>
              <a:buFont typeface="Wingdings" panose="05000000000000000000" pitchFamily="2" charset="2"/>
              <a:buChar char="v"/>
            </a:pPr>
            <a:r>
              <a:rPr lang="en-US" sz="3200" dirty="0"/>
              <a:t>Professional</a:t>
            </a:r>
            <a:endParaRPr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AC60D7-5B22-41F9-9F0C-F55D5C2F98D0}"/>
              </a:ext>
            </a:extLst>
          </p:cNvPr>
          <p:cNvSpPr txBox="1"/>
          <p:nvPr/>
        </p:nvSpPr>
        <p:spPr>
          <a:xfrm>
            <a:off x="960699" y="2281264"/>
            <a:ext cx="621560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2755" marR="12192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professional document is a base requirement. If it is less than professional, you can count on its prompt</a:t>
            </a:r>
            <a:r>
              <a:rPr lang="en-US" sz="2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dismissal.</a:t>
            </a:r>
          </a:p>
          <a:p>
            <a:pPr marL="452755" marR="12192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There should be no errors in spelling or grammar, and all information should be concise, accurate, and</a:t>
            </a:r>
            <a:r>
              <a:rPr lang="en-US" sz="2800" spc="-2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clearly referenced when appropriate. </a:t>
            </a:r>
            <a:endParaRPr lang="en-US" sz="4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0242" name="Picture 2" descr="ON LIBRARIES – Are You a Professional? – Hilda K. Weisburg">
            <a:extLst>
              <a:ext uri="{FF2B5EF4-FFF2-40B4-BE49-F238E27FC236}">
                <a16:creationId xmlns:a16="http://schemas.microsoft.com/office/drawing/2014/main" id="{4E2EF7C4-60F0-481A-897B-6F9654B5F1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32" r="13761"/>
          <a:stretch/>
        </p:blipFill>
        <p:spPr bwMode="auto">
          <a:xfrm>
            <a:off x="7176304" y="1459210"/>
            <a:ext cx="4228617" cy="436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61551F-9DEA-08E5-BA05-1EACB30A2D1B}"/>
              </a:ext>
            </a:extLst>
          </p:cNvPr>
          <p:cNvSpPr txBox="1"/>
          <p:nvPr/>
        </p:nvSpPr>
        <p:spPr>
          <a:xfrm>
            <a:off x="949124" y="594446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</p:spTree>
    <p:extLst>
      <p:ext uri="{BB962C8B-B14F-4D97-AF65-F5344CB8AC3E}">
        <p14:creationId xmlns:p14="http://schemas.microsoft.com/office/powerpoint/2010/main" val="345907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 txBox="1">
            <a:spLocks noGrp="1"/>
          </p:cNvSpPr>
          <p:nvPr>
            <p:ph type="title"/>
          </p:nvPr>
        </p:nvSpPr>
        <p:spPr>
          <a:xfrm>
            <a:off x="1069848" y="687832"/>
            <a:ext cx="10058400" cy="2124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200" dirty="0"/>
              <a:t>PRACTICE: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CHOOSE IDEA FOR "SOCIAL INITIATIVE” PROJECT </a:t>
            </a:r>
            <a:endParaRPr sz="3200" dirty="0"/>
          </a:p>
        </p:txBody>
      </p:sp>
      <p:sp>
        <p:nvSpPr>
          <p:cNvPr id="139" name="Google Shape;139;p6"/>
          <p:cNvSpPr txBox="1">
            <a:spLocks noGrp="1"/>
          </p:cNvSpPr>
          <p:nvPr>
            <p:ph type="body" idx="1"/>
          </p:nvPr>
        </p:nvSpPr>
        <p:spPr>
          <a:xfrm>
            <a:off x="1069848" y="3063740"/>
            <a:ext cx="10058400" cy="1489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380"/>
              <a:buNone/>
            </a:pPr>
            <a:r>
              <a:rPr lang="en-US" sz="3200" dirty="0"/>
              <a:t>Decide on an idea your team will work on, make sure it's a creative, groundbreaking idea.</a:t>
            </a:r>
            <a:endParaRPr sz="2400" dirty="0"/>
          </a:p>
        </p:txBody>
      </p:sp>
      <p:pic>
        <p:nvPicPr>
          <p:cNvPr id="140" name="Google Shape;14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85652" y="4307715"/>
            <a:ext cx="6626793" cy="994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"/>
          <p:cNvSpPr txBox="1">
            <a:spLocks noGrp="1"/>
          </p:cNvSpPr>
          <p:nvPr>
            <p:ph type="title"/>
          </p:nvPr>
        </p:nvSpPr>
        <p:spPr>
          <a:xfrm>
            <a:off x="1069848" y="1577199"/>
            <a:ext cx="10058400" cy="1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200" dirty="0"/>
              <a:t>1. COVER PAGE</a:t>
            </a:r>
            <a:endParaRPr sz="3200" dirty="0"/>
          </a:p>
        </p:txBody>
      </p:sp>
      <p:pic>
        <p:nvPicPr>
          <p:cNvPr id="166" name="Google Shape;166;p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155180" y="1477945"/>
            <a:ext cx="3807460" cy="493194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67" name="Google Shape;167;p9"/>
          <p:cNvSpPr txBox="1">
            <a:spLocks noGrp="1"/>
          </p:cNvSpPr>
          <p:nvPr>
            <p:ph type="body" idx="2"/>
          </p:nvPr>
        </p:nvSpPr>
        <p:spPr>
          <a:xfrm>
            <a:off x="1494130" y="2724771"/>
            <a:ext cx="4754880" cy="2682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rPr lang="en-US" sz="3200" dirty="0"/>
              <a:t>Title page with name, title, date, and specific reference to request for proposal if applicable.</a:t>
            </a:r>
            <a:endParaRPr sz="3200" dirty="0"/>
          </a:p>
        </p:txBody>
      </p:sp>
      <p:sp>
        <p:nvSpPr>
          <p:cNvPr id="5" name="Google Shape;130;p5">
            <a:extLst>
              <a:ext uri="{FF2B5EF4-FFF2-40B4-BE49-F238E27FC236}">
                <a16:creationId xmlns:a16="http://schemas.microsoft.com/office/drawing/2014/main" id="{4CB3243D-E815-420A-9242-7EDAD887EC58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"/>
          <p:cNvSpPr txBox="1">
            <a:spLocks noGrp="1"/>
          </p:cNvSpPr>
          <p:nvPr>
            <p:ph type="title"/>
          </p:nvPr>
        </p:nvSpPr>
        <p:spPr>
          <a:xfrm>
            <a:off x="849929" y="530931"/>
            <a:ext cx="10058400" cy="897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200" dirty="0"/>
              <a:t>EXAMPLES OF COVER PAGE</a:t>
            </a:r>
            <a:endParaRPr sz="3200" dirty="0"/>
          </a:p>
        </p:txBody>
      </p:sp>
      <p:pic>
        <p:nvPicPr>
          <p:cNvPr id="1026" name="Picture 2" descr="46 Amazing Cover Page Templates (Word, PowerPoint + PSD)">
            <a:extLst>
              <a:ext uri="{FF2B5EF4-FFF2-40B4-BE49-F238E27FC236}">
                <a16:creationId xmlns:a16="http://schemas.microsoft.com/office/drawing/2014/main" id="{A7190BED-18F9-026B-0E69-A5FF87323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1039" y="1661332"/>
            <a:ext cx="3256279" cy="4419600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n by Kristi Dunkle on Graphic Ideas | Proposal cover, Proposal design,  Proposal templates">
            <a:extLst>
              <a:ext uri="{FF2B5EF4-FFF2-40B4-BE49-F238E27FC236}">
                <a16:creationId xmlns:a16="http://schemas.microsoft.com/office/drawing/2014/main" id="{CFD85387-380D-C8F4-E144-489077C24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26" y="1661332"/>
            <a:ext cx="3256279" cy="4419600"/>
          </a:xfrm>
          <a:prstGeom prst="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</p:pic>
      <p:pic>
        <p:nvPicPr>
          <p:cNvPr id="1030" name="Picture 6" descr="46 Amazing Cover Page Templates (Word, PowerPoint + PSD)">
            <a:extLst>
              <a:ext uri="{FF2B5EF4-FFF2-40B4-BE49-F238E27FC236}">
                <a16:creationId xmlns:a16="http://schemas.microsoft.com/office/drawing/2014/main" id="{B46BADF0-8B50-41D0-944E-2CF30082F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053" y="1661355"/>
            <a:ext cx="3124380" cy="4419555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"/>
          <p:cNvSpPr txBox="1">
            <a:spLocks noGrp="1"/>
          </p:cNvSpPr>
          <p:nvPr>
            <p:ph type="body" idx="1"/>
          </p:nvPr>
        </p:nvSpPr>
        <p:spPr>
          <a:xfrm>
            <a:off x="1341120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endParaRPr sz="2800" dirty="0"/>
          </a:p>
          <a:p>
            <a:pPr marL="0" lvl="0" indent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rPr lang="en-US" sz="2800" dirty="0"/>
              <a:t>Like an abstract in a report, this is a one- or two-paragraph summary of the product or service and how it meets the requirements and exceeds expectations. </a:t>
            </a:r>
            <a:endParaRPr sz="2800" dirty="0"/>
          </a:p>
        </p:txBody>
      </p:sp>
      <p:pic>
        <p:nvPicPr>
          <p:cNvPr id="181" name="Google Shape;181;p11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582426" y="1077451"/>
            <a:ext cx="4242592" cy="5492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65;p9">
            <a:extLst>
              <a:ext uri="{FF2B5EF4-FFF2-40B4-BE49-F238E27FC236}">
                <a16:creationId xmlns:a16="http://schemas.microsoft.com/office/drawing/2014/main" id="{D2FE5285-39AF-4A52-BA71-DB6D621EB53B}"/>
              </a:ext>
            </a:extLst>
          </p:cNvPr>
          <p:cNvSpPr txBox="1">
            <a:spLocks/>
          </p:cNvSpPr>
          <p:nvPr/>
        </p:nvSpPr>
        <p:spPr>
          <a:xfrm>
            <a:off x="1069848" y="1650278"/>
            <a:ext cx="10058400" cy="1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2. EXECUTIVE SUMMARY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6" name="Google Shape;130;p5">
            <a:extLst>
              <a:ext uri="{FF2B5EF4-FFF2-40B4-BE49-F238E27FC236}">
                <a16:creationId xmlns:a16="http://schemas.microsoft.com/office/drawing/2014/main" id="{CE551B5B-4039-4C69-AACB-D5511BA22175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>
            <a:spLocks noGrp="1"/>
          </p:cNvSpPr>
          <p:nvPr>
            <p:ph type="body" idx="1"/>
          </p:nvPr>
        </p:nvSpPr>
        <p:spPr>
          <a:xfrm>
            <a:off x="1069848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endParaRPr sz="2800" dirty="0"/>
          </a:p>
          <a:p>
            <a:pPr marL="0" lvl="0" indent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rPr lang="en-US" sz="2800" dirty="0"/>
              <a:t>Discuss the history of your product, service, and/or company and consider focusing on the relationship between you and the potential buyer and/or similar companies. </a:t>
            </a:r>
            <a:endParaRPr sz="2800" dirty="0"/>
          </a:p>
        </p:txBody>
      </p:sp>
      <p:sp>
        <p:nvSpPr>
          <p:cNvPr id="7" name="Google Shape;165;p9">
            <a:extLst>
              <a:ext uri="{FF2B5EF4-FFF2-40B4-BE49-F238E27FC236}">
                <a16:creationId xmlns:a16="http://schemas.microsoft.com/office/drawing/2014/main" id="{64AC95BA-50F8-47AD-A0C4-7C35DFEF2F1F}"/>
              </a:ext>
            </a:extLst>
          </p:cNvPr>
          <p:cNvSpPr txBox="1">
            <a:spLocks/>
          </p:cNvSpPr>
          <p:nvPr/>
        </p:nvSpPr>
        <p:spPr>
          <a:xfrm>
            <a:off x="1069848" y="1650278"/>
            <a:ext cx="10058400" cy="1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3. BACKGROUND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1A7856-F971-4BF1-D9FC-014C209EDEF6}"/>
              </a:ext>
            </a:extLst>
          </p:cNvPr>
          <p:cNvGrpSpPr/>
          <p:nvPr/>
        </p:nvGrpSpPr>
        <p:grpSpPr>
          <a:xfrm>
            <a:off x="5599171" y="996207"/>
            <a:ext cx="6183149" cy="6787433"/>
            <a:chOff x="5599171" y="996207"/>
            <a:chExt cx="6183149" cy="6787433"/>
          </a:xfrm>
        </p:grpSpPr>
        <p:pic>
          <p:nvPicPr>
            <p:cNvPr id="11" name="Picture 10" descr="Text, letter&#10;&#10;Description automatically generated">
              <a:extLst>
                <a:ext uri="{FF2B5EF4-FFF2-40B4-BE49-F238E27FC236}">
                  <a16:creationId xmlns:a16="http://schemas.microsoft.com/office/drawing/2014/main" id="{60D73B3F-44F5-3147-D8B1-83C692339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10001">
              <a:off x="6008200" y="996207"/>
              <a:ext cx="3348789" cy="4733657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9" name="Picture 8" descr="Chart&#10;&#10;Description automatically generated">
              <a:extLst>
                <a:ext uri="{FF2B5EF4-FFF2-40B4-BE49-F238E27FC236}">
                  <a16:creationId xmlns:a16="http://schemas.microsoft.com/office/drawing/2014/main" id="{B5A52FC8-CF1C-B762-0A59-86CFE0B9F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327589">
              <a:off x="8433531" y="1266223"/>
              <a:ext cx="3348789" cy="473365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3" name="Picture 12" descr="Text&#10;&#10;Description automatically generated">
              <a:extLst>
                <a:ext uri="{FF2B5EF4-FFF2-40B4-BE49-F238E27FC236}">
                  <a16:creationId xmlns:a16="http://schemas.microsoft.com/office/drawing/2014/main" id="{965AD36E-60F7-DA4C-64E7-4DEF1F020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900000">
              <a:off x="5599171" y="3049983"/>
              <a:ext cx="3348789" cy="4733657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</p:grpSp>
      <p:sp>
        <p:nvSpPr>
          <p:cNvPr id="8" name="Google Shape;130;p5">
            <a:extLst>
              <a:ext uri="{FF2B5EF4-FFF2-40B4-BE49-F238E27FC236}">
                <a16:creationId xmlns:a16="http://schemas.microsoft.com/office/drawing/2014/main" id="{9008DDE2-9539-4752-B5ED-8E8D8D4EF2BE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"/>
          <p:cNvSpPr txBox="1">
            <a:spLocks noGrp="1"/>
          </p:cNvSpPr>
          <p:nvPr>
            <p:ph type="title"/>
          </p:nvPr>
        </p:nvSpPr>
        <p:spPr>
          <a:xfrm>
            <a:off x="1201928" y="1571489"/>
            <a:ext cx="10058400" cy="1007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4. PROPOSAL</a:t>
            </a:r>
            <a:endParaRPr sz="3600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body" idx="2"/>
          </p:nvPr>
        </p:nvSpPr>
        <p:spPr>
          <a:xfrm>
            <a:off x="1209883" y="2070989"/>
            <a:ext cx="4933362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65151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Make it clear and concise. 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Don’t waste words, 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Don’t exaggerate.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Use clear, well-supported reasoning to demonstrate your product or service. </a:t>
            </a:r>
            <a:endParaRPr sz="2800" dirty="0"/>
          </a:p>
        </p:txBody>
      </p:sp>
      <p:sp>
        <p:nvSpPr>
          <p:cNvPr id="25" name="Google Shape;130;p5">
            <a:extLst>
              <a:ext uri="{FF2B5EF4-FFF2-40B4-BE49-F238E27FC236}">
                <a16:creationId xmlns:a16="http://schemas.microsoft.com/office/drawing/2014/main" id="{6017961D-BE7D-4D4E-92C2-42E402686E07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08156D4-E7CB-CF54-4888-C03E30C56843}"/>
              </a:ext>
            </a:extLst>
          </p:cNvPr>
          <p:cNvGrpSpPr/>
          <p:nvPr/>
        </p:nvGrpSpPr>
        <p:grpSpPr>
          <a:xfrm>
            <a:off x="6591057" y="1640289"/>
            <a:ext cx="4489121" cy="4393187"/>
            <a:chOff x="3454048" y="1198179"/>
            <a:chExt cx="5308561" cy="5195116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4DA1BDA6-FB05-6124-9350-8D7D1DAB5EB7}"/>
                </a:ext>
              </a:extLst>
            </p:cNvPr>
            <p:cNvGrpSpPr/>
            <p:nvPr/>
          </p:nvGrpSpPr>
          <p:grpSpPr>
            <a:xfrm>
              <a:off x="3454048" y="1198179"/>
              <a:ext cx="5280728" cy="5195116"/>
              <a:chOff x="3407432" y="1152319"/>
              <a:chExt cx="5373960" cy="5286836"/>
            </a:xfrm>
            <a:effectLst>
              <a:outerShdw blurRad="381000" dist="88900" dir="2700000" algn="tl" rotWithShape="0">
                <a:prstClr val="black">
                  <a:alpha val="48000"/>
                </a:prstClr>
              </a:outerShdw>
            </a:effectLst>
          </p:grpSpPr>
          <p:sp>
            <p:nvSpPr>
              <p:cNvPr id="57" name="Freeform 6">
                <a:extLst>
                  <a:ext uri="{FF2B5EF4-FFF2-40B4-BE49-F238E27FC236}">
                    <a16:creationId xmlns:a16="http://schemas.microsoft.com/office/drawing/2014/main" id="{8805B5A2-C97F-989B-0F08-503C59A4AC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3895" y="1152319"/>
                <a:ext cx="1676883" cy="1931347"/>
              </a:xfrm>
              <a:custGeom>
                <a:avLst/>
                <a:gdLst>
                  <a:gd name="T0" fmla="*/ 1570 w 1944"/>
                  <a:gd name="T1" fmla="*/ 0 h 2239"/>
                  <a:gd name="T2" fmla="*/ 1579 w 1944"/>
                  <a:gd name="T3" fmla="*/ 0 h 2239"/>
                  <a:gd name="T4" fmla="*/ 1594 w 1944"/>
                  <a:gd name="T5" fmla="*/ 2 h 2239"/>
                  <a:gd name="T6" fmla="*/ 1613 w 1944"/>
                  <a:gd name="T7" fmla="*/ 4 h 2239"/>
                  <a:gd name="T8" fmla="*/ 1638 w 1944"/>
                  <a:gd name="T9" fmla="*/ 6 h 2239"/>
                  <a:gd name="T10" fmla="*/ 1664 w 1944"/>
                  <a:gd name="T11" fmla="*/ 11 h 2239"/>
                  <a:gd name="T12" fmla="*/ 1692 w 1944"/>
                  <a:gd name="T13" fmla="*/ 19 h 2239"/>
                  <a:gd name="T14" fmla="*/ 1725 w 1944"/>
                  <a:gd name="T15" fmla="*/ 28 h 2239"/>
                  <a:gd name="T16" fmla="*/ 1755 w 1944"/>
                  <a:gd name="T17" fmla="*/ 40 h 2239"/>
                  <a:gd name="T18" fmla="*/ 1787 w 1944"/>
                  <a:gd name="T19" fmla="*/ 57 h 2239"/>
                  <a:gd name="T20" fmla="*/ 1817 w 1944"/>
                  <a:gd name="T21" fmla="*/ 76 h 2239"/>
                  <a:gd name="T22" fmla="*/ 1846 w 1944"/>
                  <a:gd name="T23" fmla="*/ 98 h 2239"/>
                  <a:gd name="T24" fmla="*/ 1874 w 1944"/>
                  <a:gd name="T25" fmla="*/ 125 h 2239"/>
                  <a:gd name="T26" fmla="*/ 1897 w 1944"/>
                  <a:gd name="T27" fmla="*/ 157 h 2239"/>
                  <a:gd name="T28" fmla="*/ 1917 w 1944"/>
                  <a:gd name="T29" fmla="*/ 195 h 2239"/>
                  <a:gd name="T30" fmla="*/ 1933 w 1944"/>
                  <a:gd name="T31" fmla="*/ 238 h 2239"/>
                  <a:gd name="T32" fmla="*/ 1942 w 1944"/>
                  <a:gd name="T33" fmla="*/ 285 h 2239"/>
                  <a:gd name="T34" fmla="*/ 1944 w 1944"/>
                  <a:gd name="T35" fmla="*/ 340 h 2239"/>
                  <a:gd name="T36" fmla="*/ 1944 w 1944"/>
                  <a:gd name="T37" fmla="*/ 440 h 2239"/>
                  <a:gd name="T38" fmla="*/ 1944 w 1944"/>
                  <a:gd name="T39" fmla="*/ 531 h 2239"/>
                  <a:gd name="T40" fmla="*/ 1944 w 1944"/>
                  <a:gd name="T41" fmla="*/ 612 h 2239"/>
                  <a:gd name="T42" fmla="*/ 1944 w 1944"/>
                  <a:gd name="T43" fmla="*/ 684 h 2239"/>
                  <a:gd name="T44" fmla="*/ 1944 w 1944"/>
                  <a:gd name="T45" fmla="*/ 797 h 2239"/>
                  <a:gd name="T46" fmla="*/ 1944 w 1944"/>
                  <a:gd name="T47" fmla="*/ 839 h 2239"/>
                  <a:gd name="T48" fmla="*/ 1944 w 1944"/>
                  <a:gd name="T49" fmla="*/ 869 h 2239"/>
                  <a:gd name="T50" fmla="*/ 1944 w 1944"/>
                  <a:gd name="T51" fmla="*/ 886 h 2239"/>
                  <a:gd name="T52" fmla="*/ 1944 w 1944"/>
                  <a:gd name="T53" fmla="*/ 892 h 2239"/>
                  <a:gd name="T54" fmla="*/ 1314 w 1944"/>
                  <a:gd name="T55" fmla="*/ 2231 h 2239"/>
                  <a:gd name="T56" fmla="*/ 634 w 1944"/>
                  <a:gd name="T57" fmla="*/ 2239 h 2239"/>
                  <a:gd name="T58" fmla="*/ 0 w 1944"/>
                  <a:gd name="T59" fmla="*/ 886 h 2239"/>
                  <a:gd name="T60" fmla="*/ 0 w 1944"/>
                  <a:gd name="T61" fmla="*/ 312 h 2239"/>
                  <a:gd name="T62" fmla="*/ 0 w 1944"/>
                  <a:gd name="T63" fmla="*/ 308 h 2239"/>
                  <a:gd name="T64" fmla="*/ 0 w 1944"/>
                  <a:gd name="T65" fmla="*/ 301 h 2239"/>
                  <a:gd name="T66" fmla="*/ 0 w 1944"/>
                  <a:gd name="T67" fmla="*/ 287 h 2239"/>
                  <a:gd name="T68" fmla="*/ 2 w 1944"/>
                  <a:gd name="T69" fmla="*/ 268 h 2239"/>
                  <a:gd name="T70" fmla="*/ 6 w 1944"/>
                  <a:gd name="T71" fmla="*/ 248 h 2239"/>
                  <a:gd name="T72" fmla="*/ 13 w 1944"/>
                  <a:gd name="T73" fmla="*/ 223 h 2239"/>
                  <a:gd name="T74" fmla="*/ 21 w 1944"/>
                  <a:gd name="T75" fmla="*/ 197 h 2239"/>
                  <a:gd name="T76" fmla="*/ 32 w 1944"/>
                  <a:gd name="T77" fmla="*/ 170 h 2239"/>
                  <a:gd name="T78" fmla="*/ 47 w 1944"/>
                  <a:gd name="T79" fmla="*/ 142 h 2239"/>
                  <a:gd name="T80" fmla="*/ 64 w 1944"/>
                  <a:gd name="T81" fmla="*/ 115 h 2239"/>
                  <a:gd name="T82" fmla="*/ 87 w 1944"/>
                  <a:gd name="T83" fmla="*/ 89 h 2239"/>
                  <a:gd name="T84" fmla="*/ 115 w 1944"/>
                  <a:gd name="T85" fmla="*/ 66 h 2239"/>
                  <a:gd name="T86" fmla="*/ 148 w 1944"/>
                  <a:gd name="T87" fmla="*/ 44 h 2239"/>
                  <a:gd name="T88" fmla="*/ 185 w 1944"/>
                  <a:gd name="T89" fmla="*/ 27 h 2239"/>
                  <a:gd name="T90" fmla="*/ 229 w 1944"/>
                  <a:gd name="T91" fmla="*/ 13 h 2239"/>
                  <a:gd name="T92" fmla="*/ 278 w 1944"/>
                  <a:gd name="T93" fmla="*/ 4 h 2239"/>
                  <a:gd name="T94" fmla="*/ 337 w 1944"/>
                  <a:gd name="T95" fmla="*/ 0 h 2239"/>
                  <a:gd name="T96" fmla="*/ 1566 w 1944"/>
                  <a:gd name="T97" fmla="*/ 0 h 2239"/>
                  <a:gd name="T98" fmla="*/ 1570 w 1944"/>
                  <a:gd name="T99" fmla="*/ 0 h 2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944" h="2239">
                    <a:moveTo>
                      <a:pt x="1570" y="0"/>
                    </a:moveTo>
                    <a:lnTo>
                      <a:pt x="1579" y="0"/>
                    </a:lnTo>
                    <a:lnTo>
                      <a:pt x="1594" y="2"/>
                    </a:lnTo>
                    <a:lnTo>
                      <a:pt x="1613" y="4"/>
                    </a:lnTo>
                    <a:lnTo>
                      <a:pt x="1638" y="6"/>
                    </a:lnTo>
                    <a:lnTo>
                      <a:pt x="1664" y="11"/>
                    </a:lnTo>
                    <a:lnTo>
                      <a:pt x="1692" y="19"/>
                    </a:lnTo>
                    <a:lnTo>
                      <a:pt x="1725" y="28"/>
                    </a:lnTo>
                    <a:lnTo>
                      <a:pt x="1755" y="40"/>
                    </a:lnTo>
                    <a:lnTo>
                      <a:pt x="1787" y="57"/>
                    </a:lnTo>
                    <a:lnTo>
                      <a:pt x="1817" y="76"/>
                    </a:lnTo>
                    <a:lnTo>
                      <a:pt x="1846" y="98"/>
                    </a:lnTo>
                    <a:lnTo>
                      <a:pt x="1874" y="125"/>
                    </a:lnTo>
                    <a:lnTo>
                      <a:pt x="1897" y="157"/>
                    </a:lnTo>
                    <a:lnTo>
                      <a:pt x="1917" y="195"/>
                    </a:lnTo>
                    <a:lnTo>
                      <a:pt x="1933" y="238"/>
                    </a:lnTo>
                    <a:lnTo>
                      <a:pt x="1942" y="285"/>
                    </a:lnTo>
                    <a:lnTo>
                      <a:pt x="1944" y="340"/>
                    </a:lnTo>
                    <a:lnTo>
                      <a:pt x="1944" y="440"/>
                    </a:lnTo>
                    <a:lnTo>
                      <a:pt x="1944" y="531"/>
                    </a:lnTo>
                    <a:lnTo>
                      <a:pt x="1944" y="612"/>
                    </a:lnTo>
                    <a:lnTo>
                      <a:pt x="1944" y="684"/>
                    </a:lnTo>
                    <a:lnTo>
                      <a:pt x="1944" y="797"/>
                    </a:lnTo>
                    <a:lnTo>
                      <a:pt x="1944" y="839"/>
                    </a:lnTo>
                    <a:lnTo>
                      <a:pt x="1944" y="869"/>
                    </a:lnTo>
                    <a:lnTo>
                      <a:pt x="1944" y="886"/>
                    </a:lnTo>
                    <a:lnTo>
                      <a:pt x="1944" y="892"/>
                    </a:lnTo>
                    <a:lnTo>
                      <a:pt x="1314" y="2231"/>
                    </a:lnTo>
                    <a:lnTo>
                      <a:pt x="634" y="2239"/>
                    </a:lnTo>
                    <a:lnTo>
                      <a:pt x="0" y="886"/>
                    </a:lnTo>
                    <a:lnTo>
                      <a:pt x="0" y="312"/>
                    </a:lnTo>
                    <a:lnTo>
                      <a:pt x="0" y="308"/>
                    </a:lnTo>
                    <a:lnTo>
                      <a:pt x="0" y="301"/>
                    </a:lnTo>
                    <a:lnTo>
                      <a:pt x="0" y="287"/>
                    </a:lnTo>
                    <a:lnTo>
                      <a:pt x="2" y="268"/>
                    </a:lnTo>
                    <a:lnTo>
                      <a:pt x="6" y="248"/>
                    </a:lnTo>
                    <a:lnTo>
                      <a:pt x="13" y="223"/>
                    </a:lnTo>
                    <a:lnTo>
                      <a:pt x="21" y="197"/>
                    </a:lnTo>
                    <a:lnTo>
                      <a:pt x="32" y="170"/>
                    </a:lnTo>
                    <a:lnTo>
                      <a:pt x="47" y="142"/>
                    </a:lnTo>
                    <a:lnTo>
                      <a:pt x="64" y="115"/>
                    </a:lnTo>
                    <a:lnTo>
                      <a:pt x="87" y="89"/>
                    </a:lnTo>
                    <a:lnTo>
                      <a:pt x="115" y="66"/>
                    </a:lnTo>
                    <a:lnTo>
                      <a:pt x="148" y="44"/>
                    </a:lnTo>
                    <a:lnTo>
                      <a:pt x="185" y="27"/>
                    </a:lnTo>
                    <a:lnTo>
                      <a:pt x="229" y="13"/>
                    </a:lnTo>
                    <a:lnTo>
                      <a:pt x="278" y="4"/>
                    </a:lnTo>
                    <a:lnTo>
                      <a:pt x="337" y="0"/>
                    </a:lnTo>
                    <a:lnTo>
                      <a:pt x="1566" y="0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 dirty="0"/>
              </a:p>
            </p:txBody>
          </p:sp>
          <p:sp>
            <p:nvSpPr>
              <p:cNvPr id="58" name="Freeform 7">
                <a:extLst>
                  <a:ext uri="{FF2B5EF4-FFF2-40B4-BE49-F238E27FC236}">
                    <a16:creationId xmlns:a16="http://schemas.microsoft.com/office/drawing/2014/main" id="{11B80D16-2C98-E135-E6CF-D3D8DA6518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1014" y="1592242"/>
                <a:ext cx="2087477" cy="1996904"/>
              </a:xfrm>
              <a:custGeom>
                <a:avLst/>
                <a:gdLst>
                  <a:gd name="T0" fmla="*/ 1299 w 2420"/>
                  <a:gd name="T1" fmla="*/ 0 h 2315"/>
                  <a:gd name="T2" fmla="*/ 1342 w 2420"/>
                  <a:gd name="T3" fmla="*/ 8 h 2315"/>
                  <a:gd name="T4" fmla="*/ 1388 w 2420"/>
                  <a:gd name="T5" fmla="*/ 23 h 2315"/>
                  <a:gd name="T6" fmla="*/ 1433 w 2420"/>
                  <a:gd name="T7" fmla="*/ 47 h 2315"/>
                  <a:gd name="T8" fmla="*/ 1480 w 2420"/>
                  <a:gd name="T9" fmla="*/ 85 h 2315"/>
                  <a:gd name="T10" fmla="*/ 1528 w 2420"/>
                  <a:gd name="T11" fmla="*/ 134 h 2315"/>
                  <a:gd name="T12" fmla="*/ 2316 w 2420"/>
                  <a:gd name="T13" fmla="*/ 1077 h 2315"/>
                  <a:gd name="T14" fmla="*/ 2318 w 2420"/>
                  <a:gd name="T15" fmla="*/ 1081 h 2315"/>
                  <a:gd name="T16" fmla="*/ 2325 w 2420"/>
                  <a:gd name="T17" fmla="*/ 1090 h 2315"/>
                  <a:gd name="T18" fmla="*/ 2337 w 2420"/>
                  <a:gd name="T19" fmla="*/ 1105 h 2315"/>
                  <a:gd name="T20" fmla="*/ 2350 w 2420"/>
                  <a:gd name="T21" fmla="*/ 1126 h 2315"/>
                  <a:gd name="T22" fmla="*/ 2365 w 2420"/>
                  <a:gd name="T23" fmla="*/ 1151 h 2315"/>
                  <a:gd name="T24" fmla="*/ 2380 w 2420"/>
                  <a:gd name="T25" fmla="*/ 1179 h 2315"/>
                  <a:gd name="T26" fmla="*/ 2395 w 2420"/>
                  <a:gd name="T27" fmla="*/ 1213 h 2315"/>
                  <a:gd name="T28" fmla="*/ 2407 w 2420"/>
                  <a:gd name="T29" fmla="*/ 1249 h 2315"/>
                  <a:gd name="T30" fmla="*/ 2416 w 2420"/>
                  <a:gd name="T31" fmla="*/ 1287 h 2315"/>
                  <a:gd name="T32" fmla="*/ 2420 w 2420"/>
                  <a:gd name="T33" fmla="*/ 1328 h 2315"/>
                  <a:gd name="T34" fmla="*/ 2420 w 2420"/>
                  <a:gd name="T35" fmla="*/ 1370 h 2315"/>
                  <a:gd name="T36" fmla="*/ 2412 w 2420"/>
                  <a:gd name="T37" fmla="*/ 1413 h 2315"/>
                  <a:gd name="T38" fmla="*/ 2399 w 2420"/>
                  <a:gd name="T39" fmla="*/ 1457 h 2315"/>
                  <a:gd name="T40" fmla="*/ 2375 w 2420"/>
                  <a:gd name="T41" fmla="*/ 1500 h 2315"/>
                  <a:gd name="T42" fmla="*/ 2343 w 2420"/>
                  <a:gd name="T43" fmla="*/ 1544 h 2315"/>
                  <a:gd name="T44" fmla="*/ 2297 w 2420"/>
                  <a:gd name="T45" fmla="*/ 1587 h 2315"/>
                  <a:gd name="T46" fmla="*/ 2227 w 2420"/>
                  <a:gd name="T47" fmla="*/ 1644 h 2315"/>
                  <a:gd name="T48" fmla="*/ 2163 w 2420"/>
                  <a:gd name="T49" fmla="*/ 1699 h 2315"/>
                  <a:gd name="T50" fmla="*/ 2104 w 2420"/>
                  <a:gd name="T51" fmla="*/ 1748 h 2315"/>
                  <a:gd name="T52" fmla="*/ 2053 w 2420"/>
                  <a:gd name="T53" fmla="*/ 1791 h 2315"/>
                  <a:gd name="T54" fmla="*/ 2006 w 2420"/>
                  <a:gd name="T55" fmla="*/ 1829 h 2315"/>
                  <a:gd name="T56" fmla="*/ 1966 w 2420"/>
                  <a:gd name="T57" fmla="*/ 1863 h 2315"/>
                  <a:gd name="T58" fmla="*/ 1934 w 2420"/>
                  <a:gd name="T59" fmla="*/ 1890 h 2315"/>
                  <a:gd name="T60" fmla="*/ 1908 w 2420"/>
                  <a:gd name="T61" fmla="*/ 1912 h 2315"/>
                  <a:gd name="T62" fmla="*/ 1889 w 2420"/>
                  <a:gd name="T63" fmla="*/ 1927 h 2315"/>
                  <a:gd name="T64" fmla="*/ 1877 w 2420"/>
                  <a:gd name="T65" fmla="*/ 1937 h 2315"/>
                  <a:gd name="T66" fmla="*/ 1874 w 2420"/>
                  <a:gd name="T67" fmla="*/ 1941 h 2315"/>
                  <a:gd name="T68" fmla="*/ 440 w 2420"/>
                  <a:gd name="T69" fmla="*/ 2315 h 2315"/>
                  <a:gd name="T70" fmla="*/ 0 w 2420"/>
                  <a:gd name="T71" fmla="*/ 1797 h 2315"/>
                  <a:gd name="T72" fmla="*/ 633 w 2420"/>
                  <a:gd name="T73" fmla="*/ 444 h 2315"/>
                  <a:gd name="T74" fmla="*/ 1074 w 2420"/>
                  <a:gd name="T75" fmla="*/ 76 h 2315"/>
                  <a:gd name="T76" fmla="*/ 1078 w 2420"/>
                  <a:gd name="T77" fmla="*/ 74 h 2315"/>
                  <a:gd name="T78" fmla="*/ 1087 w 2420"/>
                  <a:gd name="T79" fmla="*/ 64 h 2315"/>
                  <a:gd name="T80" fmla="*/ 1104 w 2420"/>
                  <a:gd name="T81" fmla="*/ 55 h 2315"/>
                  <a:gd name="T82" fmla="*/ 1125 w 2420"/>
                  <a:gd name="T83" fmla="*/ 42 h 2315"/>
                  <a:gd name="T84" fmla="*/ 1151 w 2420"/>
                  <a:gd name="T85" fmla="*/ 29 h 2315"/>
                  <a:gd name="T86" fmla="*/ 1183 w 2420"/>
                  <a:gd name="T87" fmla="*/ 15 h 2315"/>
                  <a:gd name="T88" fmla="*/ 1217 w 2420"/>
                  <a:gd name="T89" fmla="*/ 6 h 2315"/>
                  <a:gd name="T90" fmla="*/ 1257 w 2420"/>
                  <a:gd name="T91" fmla="*/ 0 h 2315"/>
                  <a:gd name="T92" fmla="*/ 1299 w 2420"/>
                  <a:gd name="T93" fmla="*/ 0 h 2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20" h="2315">
                    <a:moveTo>
                      <a:pt x="1299" y="0"/>
                    </a:moveTo>
                    <a:lnTo>
                      <a:pt x="1342" y="8"/>
                    </a:lnTo>
                    <a:lnTo>
                      <a:pt x="1388" y="23"/>
                    </a:lnTo>
                    <a:lnTo>
                      <a:pt x="1433" y="47"/>
                    </a:lnTo>
                    <a:lnTo>
                      <a:pt x="1480" y="85"/>
                    </a:lnTo>
                    <a:lnTo>
                      <a:pt x="1528" y="134"/>
                    </a:lnTo>
                    <a:lnTo>
                      <a:pt x="2316" y="1077"/>
                    </a:lnTo>
                    <a:lnTo>
                      <a:pt x="2318" y="1081"/>
                    </a:lnTo>
                    <a:lnTo>
                      <a:pt x="2325" y="1090"/>
                    </a:lnTo>
                    <a:lnTo>
                      <a:pt x="2337" y="1105"/>
                    </a:lnTo>
                    <a:lnTo>
                      <a:pt x="2350" y="1126"/>
                    </a:lnTo>
                    <a:lnTo>
                      <a:pt x="2365" y="1151"/>
                    </a:lnTo>
                    <a:lnTo>
                      <a:pt x="2380" y="1179"/>
                    </a:lnTo>
                    <a:lnTo>
                      <a:pt x="2395" y="1213"/>
                    </a:lnTo>
                    <a:lnTo>
                      <a:pt x="2407" y="1249"/>
                    </a:lnTo>
                    <a:lnTo>
                      <a:pt x="2416" y="1287"/>
                    </a:lnTo>
                    <a:lnTo>
                      <a:pt x="2420" y="1328"/>
                    </a:lnTo>
                    <a:lnTo>
                      <a:pt x="2420" y="1370"/>
                    </a:lnTo>
                    <a:lnTo>
                      <a:pt x="2412" y="1413"/>
                    </a:lnTo>
                    <a:lnTo>
                      <a:pt x="2399" y="1457"/>
                    </a:lnTo>
                    <a:lnTo>
                      <a:pt x="2375" y="1500"/>
                    </a:lnTo>
                    <a:lnTo>
                      <a:pt x="2343" y="1544"/>
                    </a:lnTo>
                    <a:lnTo>
                      <a:pt x="2297" y="1587"/>
                    </a:lnTo>
                    <a:lnTo>
                      <a:pt x="2227" y="1644"/>
                    </a:lnTo>
                    <a:lnTo>
                      <a:pt x="2163" y="1699"/>
                    </a:lnTo>
                    <a:lnTo>
                      <a:pt x="2104" y="1748"/>
                    </a:lnTo>
                    <a:lnTo>
                      <a:pt x="2053" y="1791"/>
                    </a:lnTo>
                    <a:lnTo>
                      <a:pt x="2006" y="1829"/>
                    </a:lnTo>
                    <a:lnTo>
                      <a:pt x="1966" y="1863"/>
                    </a:lnTo>
                    <a:lnTo>
                      <a:pt x="1934" y="1890"/>
                    </a:lnTo>
                    <a:lnTo>
                      <a:pt x="1908" y="1912"/>
                    </a:lnTo>
                    <a:lnTo>
                      <a:pt x="1889" y="1927"/>
                    </a:lnTo>
                    <a:lnTo>
                      <a:pt x="1877" y="1937"/>
                    </a:lnTo>
                    <a:lnTo>
                      <a:pt x="1874" y="1941"/>
                    </a:lnTo>
                    <a:lnTo>
                      <a:pt x="440" y="2315"/>
                    </a:lnTo>
                    <a:lnTo>
                      <a:pt x="0" y="1797"/>
                    </a:lnTo>
                    <a:lnTo>
                      <a:pt x="633" y="444"/>
                    </a:lnTo>
                    <a:lnTo>
                      <a:pt x="1074" y="76"/>
                    </a:lnTo>
                    <a:lnTo>
                      <a:pt x="1078" y="74"/>
                    </a:lnTo>
                    <a:lnTo>
                      <a:pt x="1087" y="64"/>
                    </a:lnTo>
                    <a:lnTo>
                      <a:pt x="1104" y="55"/>
                    </a:lnTo>
                    <a:lnTo>
                      <a:pt x="1125" y="42"/>
                    </a:lnTo>
                    <a:lnTo>
                      <a:pt x="1151" y="29"/>
                    </a:lnTo>
                    <a:lnTo>
                      <a:pt x="1183" y="15"/>
                    </a:lnTo>
                    <a:lnTo>
                      <a:pt x="1217" y="6"/>
                    </a:lnTo>
                    <a:lnTo>
                      <a:pt x="1257" y="0"/>
                    </a:lnTo>
                    <a:lnTo>
                      <a:pt x="1299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92000">
                    <a:schemeClr val="bg1">
                      <a:lumMod val="85000"/>
                    </a:schemeClr>
                  </a:gs>
                </a:gsLst>
                <a:lin ang="114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 dirty="0"/>
              </a:p>
            </p:txBody>
          </p:sp>
          <p:sp>
            <p:nvSpPr>
              <p:cNvPr id="59" name="Freeform 8">
                <a:extLst>
                  <a:ext uri="{FF2B5EF4-FFF2-40B4-BE49-F238E27FC236}">
                    <a16:creationId xmlns:a16="http://schemas.microsoft.com/office/drawing/2014/main" id="{F90C7B0C-4122-C260-5936-45C92F74AD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0304" y="3375222"/>
                <a:ext cx="2071088" cy="1745889"/>
              </a:xfrm>
              <a:custGeom>
                <a:avLst/>
                <a:gdLst>
                  <a:gd name="T0" fmla="*/ 1596 w 2401"/>
                  <a:gd name="T1" fmla="*/ 0 h 2024"/>
                  <a:gd name="T2" fmla="*/ 2156 w 2401"/>
                  <a:gd name="T3" fmla="*/ 121 h 2024"/>
                  <a:gd name="T4" fmla="*/ 2159 w 2401"/>
                  <a:gd name="T5" fmla="*/ 123 h 2024"/>
                  <a:gd name="T6" fmla="*/ 2169 w 2401"/>
                  <a:gd name="T7" fmla="*/ 125 h 2024"/>
                  <a:gd name="T8" fmla="*/ 2182 w 2401"/>
                  <a:gd name="T9" fmla="*/ 129 h 2024"/>
                  <a:gd name="T10" fmla="*/ 2199 w 2401"/>
                  <a:gd name="T11" fmla="*/ 134 h 2024"/>
                  <a:gd name="T12" fmla="*/ 2218 w 2401"/>
                  <a:gd name="T13" fmla="*/ 142 h 2024"/>
                  <a:gd name="T14" fmla="*/ 2241 w 2401"/>
                  <a:gd name="T15" fmla="*/ 153 h 2024"/>
                  <a:gd name="T16" fmla="*/ 2265 w 2401"/>
                  <a:gd name="T17" fmla="*/ 166 h 2024"/>
                  <a:gd name="T18" fmla="*/ 2288 w 2401"/>
                  <a:gd name="T19" fmla="*/ 183 h 2024"/>
                  <a:gd name="T20" fmla="*/ 2313 w 2401"/>
                  <a:gd name="T21" fmla="*/ 204 h 2024"/>
                  <a:gd name="T22" fmla="*/ 2335 w 2401"/>
                  <a:gd name="T23" fmla="*/ 227 h 2024"/>
                  <a:gd name="T24" fmla="*/ 2356 w 2401"/>
                  <a:gd name="T25" fmla="*/ 255 h 2024"/>
                  <a:gd name="T26" fmla="*/ 2373 w 2401"/>
                  <a:gd name="T27" fmla="*/ 285 h 2024"/>
                  <a:gd name="T28" fmla="*/ 2386 w 2401"/>
                  <a:gd name="T29" fmla="*/ 323 h 2024"/>
                  <a:gd name="T30" fmla="*/ 2396 w 2401"/>
                  <a:gd name="T31" fmla="*/ 363 h 2024"/>
                  <a:gd name="T32" fmla="*/ 2401 w 2401"/>
                  <a:gd name="T33" fmla="*/ 408 h 2024"/>
                  <a:gd name="T34" fmla="*/ 2400 w 2401"/>
                  <a:gd name="T35" fmla="*/ 459 h 2024"/>
                  <a:gd name="T36" fmla="*/ 2390 w 2401"/>
                  <a:gd name="T37" fmla="*/ 516 h 2024"/>
                  <a:gd name="T38" fmla="*/ 2127 w 2401"/>
                  <a:gd name="T39" fmla="*/ 1717 h 2024"/>
                  <a:gd name="T40" fmla="*/ 2127 w 2401"/>
                  <a:gd name="T41" fmla="*/ 1721 h 2024"/>
                  <a:gd name="T42" fmla="*/ 2125 w 2401"/>
                  <a:gd name="T43" fmla="*/ 1731 h 2024"/>
                  <a:gd name="T44" fmla="*/ 2120 w 2401"/>
                  <a:gd name="T45" fmla="*/ 1748 h 2024"/>
                  <a:gd name="T46" fmla="*/ 2114 w 2401"/>
                  <a:gd name="T47" fmla="*/ 1769 h 2024"/>
                  <a:gd name="T48" fmla="*/ 2105 w 2401"/>
                  <a:gd name="T49" fmla="*/ 1793 h 2024"/>
                  <a:gd name="T50" fmla="*/ 2091 w 2401"/>
                  <a:gd name="T51" fmla="*/ 1820 h 2024"/>
                  <a:gd name="T52" fmla="*/ 2078 w 2401"/>
                  <a:gd name="T53" fmla="*/ 1848 h 2024"/>
                  <a:gd name="T54" fmla="*/ 2059 w 2401"/>
                  <a:gd name="T55" fmla="*/ 1878 h 2024"/>
                  <a:gd name="T56" fmla="*/ 2038 w 2401"/>
                  <a:gd name="T57" fmla="*/ 1908 h 2024"/>
                  <a:gd name="T58" fmla="*/ 2012 w 2401"/>
                  <a:gd name="T59" fmla="*/ 1937 h 2024"/>
                  <a:gd name="T60" fmla="*/ 1984 w 2401"/>
                  <a:gd name="T61" fmla="*/ 1961 h 2024"/>
                  <a:gd name="T62" fmla="*/ 1951 w 2401"/>
                  <a:gd name="T63" fmla="*/ 1986 h 2024"/>
                  <a:gd name="T64" fmla="*/ 1914 w 2401"/>
                  <a:gd name="T65" fmla="*/ 2003 h 2024"/>
                  <a:gd name="T66" fmla="*/ 1872 w 2401"/>
                  <a:gd name="T67" fmla="*/ 2016 h 2024"/>
                  <a:gd name="T68" fmla="*/ 1825 w 2401"/>
                  <a:gd name="T69" fmla="*/ 2024 h 2024"/>
                  <a:gd name="T70" fmla="*/ 1772 w 2401"/>
                  <a:gd name="T71" fmla="*/ 2024 h 2024"/>
                  <a:gd name="T72" fmla="*/ 1715 w 2401"/>
                  <a:gd name="T73" fmla="*/ 2014 h 2024"/>
                  <a:gd name="T74" fmla="*/ 1617 w 2401"/>
                  <a:gd name="T75" fmla="*/ 1993 h 2024"/>
                  <a:gd name="T76" fmla="*/ 1528 w 2401"/>
                  <a:gd name="T77" fmla="*/ 1974 h 2024"/>
                  <a:gd name="T78" fmla="*/ 1448 w 2401"/>
                  <a:gd name="T79" fmla="*/ 1957 h 2024"/>
                  <a:gd name="T80" fmla="*/ 1378 w 2401"/>
                  <a:gd name="T81" fmla="*/ 1940 h 2024"/>
                  <a:gd name="T82" fmla="*/ 1318 w 2401"/>
                  <a:gd name="T83" fmla="*/ 1929 h 2024"/>
                  <a:gd name="T84" fmla="*/ 1267 w 2401"/>
                  <a:gd name="T85" fmla="*/ 1918 h 2024"/>
                  <a:gd name="T86" fmla="*/ 1227 w 2401"/>
                  <a:gd name="T87" fmla="*/ 1908 h 2024"/>
                  <a:gd name="T88" fmla="*/ 1199 w 2401"/>
                  <a:gd name="T89" fmla="*/ 1903 h 2024"/>
                  <a:gd name="T90" fmla="*/ 1182 w 2401"/>
                  <a:gd name="T91" fmla="*/ 1899 h 2024"/>
                  <a:gd name="T92" fmla="*/ 1174 w 2401"/>
                  <a:gd name="T93" fmla="*/ 1897 h 2024"/>
                  <a:gd name="T94" fmla="*/ 0 w 2401"/>
                  <a:gd name="T95" fmla="*/ 998 h 2024"/>
                  <a:gd name="T96" fmla="*/ 138 w 2401"/>
                  <a:gd name="T97" fmla="*/ 331 h 2024"/>
                  <a:gd name="T98" fmla="*/ 1596 w 2401"/>
                  <a:gd name="T99" fmla="*/ 0 h 2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401" h="2024">
                    <a:moveTo>
                      <a:pt x="1596" y="0"/>
                    </a:moveTo>
                    <a:lnTo>
                      <a:pt x="2156" y="121"/>
                    </a:lnTo>
                    <a:lnTo>
                      <a:pt x="2159" y="123"/>
                    </a:lnTo>
                    <a:lnTo>
                      <a:pt x="2169" y="125"/>
                    </a:lnTo>
                    <a:lnTo>
                      <a:pt x="2182" y="129"/>
                    </a:lnTo>
                    <a:lnTo>
                      <a:pt x="2199" y="134"/>
                    </a:lnTo>
                    <a:lnTo>
                      <a:pt x="2218" y="142"/>
                    </a:lnTo>
                    <a:lnTo>
                      <a:pt x="2241" y="153"/>
                    </a:lnTo>
                    <a:lnTo>
                      <a:pt x="2265" y="166"/>
                    </a:lnTo>
                    <a:lnTo>
                      <a:pt x="2288" y="183"/>
                    </a:lnTo>
                    <a:lnTo>
                      <a:pt x="2313" y="204"/>
                    </a:lnTo>
                    <a:lnTo>
                      <a:pt x="2335" y="227"/>
                    </a:lnTo>
                    <a:lnTo>
                      <a:pt x="2356" y="255"/>
                    </a:lnTo>
                    <a:lnTo>
                      <a:pt x="2373" y="285"/>
                    </a:lnTo>
                    <a:lnTo>
                      <a:pt x="2386" y="323"/>
                    </a:lnTo>
                    <a:lnTo>
                      <a:pt x="2396" y="363"/>
                    </a:lnTo>
                    <a:lnTo>
                      <a:pt x="2401" y="408"/>
                    </a:lnTo>
                    <a:lnTo>
                      <a:pt x="2400" y="459"/>
                    </a:lnTo>
                    <a:lnTo>
                      <a:pt x="2390" y="516"/>
                    </a:lnTo>
                    <a:lnTo>
                      <a:pt x="2127" y="1717"/>
                    </a:lnTo>
                    <a:lnTo>
                      <a:pt x="2127" y="1721"/>
                    </a:lnTo>
                    <a:lnTo>
                      <a:pt x="2125" y="1731"/>
                    </a:lnTo>
                    <a:lnTo>
                      <a:pt x="2120" y="1748"/>
                    </a:lnTo>
                    <a:lnTo>
                      <a:pt x="2114" y="1769"/>
                    </a:lnTo>
                    <a:lnTo>
                      <a:pt x="2105" y="1793"/>
                    </a:lnTo>
                    <a:lnTo>
                      <a:pt x="2091" y="1820"/>
                    </a:lnTo>
                    <a:lnTo>
                      <a:pt x="2078" y="1848"/>
                    </a:lnTo>
                    <a:lnTo>
                      <a:pt x="2059" y="1878"/>
                    </a:lnTo>
                    <a:lnTo>
                      <a:pt x="2038" y="1908"/>
                    </a:lnTo>
                    <a:lnTo>
                      <a:pt x="2012" y="1937"/>
                    </a:lnTo>
                    <a:lnTo>
                      <a:pt x="1984" y="1961"/>
                    </a:lnTo>
                    <a:lnTo>
                      <a:pt x="1951" y="1986"/>
                    </a:lnTo>
                    <a:lnTo>
                      <a:pt x="1914" y="2003"/>
                    </a:lnTo>
                    <a:lnTo>
                      <a:pt x="1872" y="2016"/>
                    </a:lnTo>
                    <a:lnTo>
                      <a:pt x="1825" y="2024"/>
                    </a:lnTo>
                    <a:lnTo>
                      <a:pt x="1772" y="2024"/>
                    </a:lnTo>
                    <a:lnTo>
                      <a:pt x="1715" y="2014"/>
                    </a:lnTo>
                    <a:lnTo>
                      <a:pt x="1617" y="1993"/>
                    </a:lnTo>
                    <a:lnTo>
                      <a:pt x="1528" y="1974"/>
                    </a:lnTo>
                    <a:lnTo>
                      <a:pt x="1448" y="1957"/>
                    </a:lnTo>
                    <a:lnTo>
                      <a:pt x="1378" y="1940"/>
                    </a:lnTo>
                    <a:lnTo>
                      <a:pt x="1318" y="1929"/>
                    </a:lnTo>
                    <a:lnTo>
                      <a:pt x="1267" y="1918"/>
                    </a:lnTo>
                    <a:lnTo>
                      <a:pt x="1227" y="1908"/>
                    </a:lnTo>
                    <a:lnTo>
                      <a:pt x="1199" y="1903"/>
                    </a:lnTo>
                    <a:lnTo>
                      <a:pt x="1182" y="1899"/>
                    </a:lnTo>
                    <a:lnTo>
                      <a:pt x="1174" y="1897"/>
                    </a:lnTo>
                    <a:lnTo>
                      <a:pt x="0" y="998"/>
                    </a:lnTo>
                    <a:lnTo>
                      <a:pt x="138" y="331"/>
                    </a:lnTo>
                    <a:lnTo>
                      <a:pt x="1596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89000">
                    <a:schemeClr val="bg1">
                      <a:lumMod val="85000"/>
                    </a:schemeClr>
                  </a:gs>
                </a:gsLst>
                <a:lin ang="144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  <p:sp>
            <p:nvSpPr>
              <p:cNvPr id="60" name="Freeform 9">
                <a:extLst>
                  <a:ext uri="{FF2B5EF4-FFF2-40B4-BE49-F238E27FC236}">
                    <a16:creationId xmlns:a16="http://schemas.microsoft.com/office/drawing/2014/main" id="{75C78BE7-B912-4680-9C84-E2B3B66B8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8053" y="4282672"/>
                <a:ext cx="1781257" cy="2128880"/>
              </a:xfrm>
              <a:custGeom>
                <a:avLst/>
                <a:gdLst>
                  <a:gd name="T0" fmla="*/ 607 w 2065"/>
                  <a:gd name="T1" fmla="*/ 0 h 2468"/>
                  <a:gd name="T2" fmla="*/ 1777 w 2065"/>
                  <a:gd name="T3" fmla="*/ 930 h 2468"/>
                  <a:gd name="T4" fmla="*/ 2033 w 2065"/>
                  <a:gd name="T5" fmla="*/ 1444 h 2468"/>
                  <a:gd name="T6" fmla="*/ 2033 w 2065"/>
                  <a:gd name="T7" fmla="*/ 1448 h 2468"/>
                  <a:gd name="T8" fmla="*/ 2038 w 2065"/>
                  <a:gd name="T9" fmla="*/ 1455 h 2468"/>
                  <a:gd name="T10" fmla="*/ 2044 w 2065"/>
                  <a:gd name="T11" fmla="*/ 1470 h 2468"/>
                  <a:gd name="T12" fmla="*/ 2050 w 2065"/>
                  <a:gd name="T13" fmla="*/ 1489 h 2468"/>
                  <a:gd name="T14" fmla="*/ 2055 w 2065"/>
                  <a:gd name="T15" fmla="*/ 1512 h 2468"/>
                  <a:gd name="T16" fmla="*/ 2061 w 2065"/>
                  <a:gd name="T17" fmla="*/ 1540 h 2468"/>
                  <a:gd name="T18" fmla="*/ 2065 w 2065"/>
                  <a:gd name="T19" fmla="*/ 1569 h 2468"/>
                  <a:gd name="T20" fmla="*/ 2065 w 2065"/>
                  <a:gd name="T21" fmla="*/ 1601 h 2468"/>
                  <a:gd name="T22" fmla="*/ 2063 w 2065"/>
                  <a:gd name="T23" fmla="*/ 1635 h 2468"/>
                  <a:gd name="T24" fmla="*/ 2055 w 2065"/>
                  <a:gd name="T25" fmla="*/ 1671 h 2468"/>
                  <a:gd name="T26" fmla="*/ 2042 w 2065"/>
                  <a:gd name="T27" fmla="*/ 1705 h 2468"/>
                  <a:gd name="T28" fmla="*/ 2023 w 2065"/>
                  <a:gd name="T29" fmla="*/ 1741 h 2468"/>
                  <a:gd name="T30" fmla="*/ 1999 w 2065"/>
                  <a:gd name="T31" fmla="*/ 1776 h 2468"/>
                  <a:gd name="T32" fmla="*/ 1965 w 2065"/>
                  <a:gd name="T33" fmla="*/ 1810 h 2468"/>
                  <a:gd name="T34" fmla="*/ 1921 w 2065"/>
                  <a:gd name="T35" fmla="*/ 1843 h 2468"/>
                  <a:gd name="T36" fmla="*/ 1868 w 2065"/>
                  <a:gd name="T37" fmla="*/ 1873 h 2468"/>
                  <a:gd name="T38" fmla="*/ 768 w 2065"/>
                  <a:gd name="T39" fmla="*/ 2419 h 2468"/>
                  <a:gd name="T40" fmla="*/ 764 w 2065"/>
                  <a:gd name="T41" fmla="*/ 2421 h 2468"/>
                  <a:gd name="T42" fmla="*/ 754 w 2065"/>
                  <a:gd name="T43" fmla="*/ 2424 h 2468"/>
                  <a:gd name="T44" fmla="*/ 739 w 2065"/>
                  <a:gd name="T45" fmla="*/ 2432 h 2468"/>
                  <a:gd name="T46" fmla="*/ 719 w 2065"/>
                  <a:gd name="T47" fmla="*/ 2440 h 2468"/>
                  <a:gd name="T48" fmla="*/ 694 w 2065"/>
                  <a:gd name="T49" fmla="*/ 2447 h 2468"/>
                  <a:gd name="T50" fmla="*/ 664 w 2065"/>
                  <a:gd name="T51" fmla="*/ 2455 h 2468"/>
                  <a:gd name="T52" fmla="*/ 632 w 2065"/>
                  <a:gd name="T53" fmla="*/ 2460 h 2468"/>
                  <a:gd name="T54" fmla="*/ 597 w 2065"/>
                  <a:gd name="T55" fmla="*/ 2466 h 2468"/>
                  <a:gd name="T56" fmla="*/ 562 w 2065"/>
                  <a:gd name="T57" fmla="*/ 2468 h 2468"/>
                  <a:gd name="T58" fmla="*/ 524 w 2065"/>
                  <a:gd name="T59" fmla="*/ 2466 h 2468"/>
                  <a:gd name="T60" fmla="*/ 486 w 2065"/>
                  <a:gd name="T61" fmla="*/ 2458 h 2468"/>
                  <a:gd name="T62" fmla="*/ 446 w 2065"/>
                  <a:gd name="T63" fmla="*/ 2447 h 2468"/>
                  <a:gd name="T64" fmla="*/ 408 w 2065"/>
                  <a:gd name="T65" fmla="*/ 2430 h 2468"/>
                  <a:gd name="T66" fmla="*/ 372 w 2065"/>
                  <a:gd name="T67" fmla="*/ 2406 h 2468"/>
                  <a:gd name="T68" fmla="*/ 338 w 2065"/>
                  <a:gd name="T69" fmla="*/ 2373 h 2468"/>
                  <a:gd name="T70" fmla="*/ 306 w 2065"/>
                  <a:gd name="T71" fmla="*/ 2332 h 2468"/>
                  <a:gd name="T72" fmla="*/ 276 w 2065"/>
                  <a:gd name="T73" fmla="*/ 2283 h 2468"/>
                  <a:gd name="T74" fmla="*/ 236 w 2065"/>
                  <a:gd name="T75" fmla="*/ 2201 h 2468"/>
                  <a:gd name="T76" fmla="*/ 199 w 2065"/>
                  <a:gd name="T77" fmla="*/ 2126 h 2468"/>
                  <a:gd name="T78" fmla="*/ 164 w 2065"/>
                  <a:gd name="T79" fmla="*/ 2058 h 2468"/>
                  <a:gd name="T80" fmla="*/ 134 w 2065"/>
                  <a:gd name="T81" fmla="*/ 1996 h 2468"/>
                  <a:gd name="T82" fmla="*/ 108 w 2065"/>
                  <a:gd name="T83" fmla="*/ 1943 h 2468"/>
                  <a:gd name="T84" fmla="*/ 85 w 2065"/>
                  <a:gd name="T85" fmla="*/ 1895 h 2468"/>
                  <a:gd name="T86" fmla="*/ 66 w 2065"/>
                  <a:gd name="T87" fmla="*/ 1858 h 2468"/>
                  <a:gd name="T88" fmla="*/ 51 w 2065"/>
                  <a:gd name="T89" fmla="*/ 1827 h 2468"/>
                  <a:gd name="T90" fmla="*/ 40 w 2065"/>
                  <a:gd name="T91" fmla="*/ 1805 h 2468"/>
                  <a:gd name="T92" fmla="*/ 34 w 2065"/>
                  <a:gd name="T93" fmla="*/ 1792 h 2468"/>
                  <a:gd name="T94" fmla="*/ 30 w 2065"/>
                  <a:gd name="T95" fmla="*/ 1788 h 2468"/>
                  <a:gd name="T96" fmla="*/ 0 w 2065"/>
                  <a:gd name="T97" fmla="*/ 308 h 2468"/>
                  <a:gd name="T98" fmla="*/ 607 w 2065"/>
                  <a:gd name="T99" fmla="*/ 0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065" h="2468">
                    <a:moveTo>
                      <a:pt x="607" y="0"/>
                    </a:moveTo>
                    <a:lnTo>
                      <a:pt x="1777" y="930"/>
                    </a:lnTo>
                    <a:lnTo>
                      <a:pt x="2033" y="1444"/>
                    </a:lnTo>
                    <a:lnTo>
                      <a:pt x="2033" y="1448"/>
                    </a:lnTo>
                    <a:lnTo>
                      <a:pt x="2038" y="1455"/>
                    </a:lnTo>
                    <a:lnTo>
                      <a:pt x="2044" y="1470"/>
                    </a:lnTo>
                    <a:lnTo>
                      <a:pt x="2050" y="1489"/>
                    </a:lnTo>
                    <a:lnTo>
                      <a:pt x="2055" y="1512"/>
                    </a:lnTo>
                    <a:lnTo>
                      <a:pt x="2061" y="1540"/>
                    </a:lnTo>
                    <a:lnTo>
                      <a:pt x="2065" y="1569"/>
                    </a:lnTo>
                    <a:lnTo>
                      <a:pt x="2065" y="1601"/>
                    </a:lnTo>
                    <a:lnTo>
                      <a:pt x="2063" y="1635"/>
                    </a:lnTo>
                    <a:lnTo>
                      <a:pt x="2055" y="1671"/>
                    </a:lnTo>
                    <a:lnTo>
                      <a:pt x="2042" y="1705"/>
                    </a:lnTo>
                    <a:lnTo>
                      <a:pt x="2023" y="1741"/>
                    </a:lnTo>
                    <a:lnTo>
                      <a:pt x="1999" y="1776"/>
                    </a:lnTo>
                    <a:lnTo>
                      <a:pt x="1965" y="1810"/>
                    </a:lnTo>
                    <a:lnTo>
                      <a:pt x="1921" y="1843"/>
                    </a:lnTo>
                    <a:lnTo>
                      <a:pt x="1868" y="1873"/>
                    </a:lnTo>
                    <a:lnTo>
                      <a:pt x="768" y="2419"/>
                    </a:lnTo>
                    <a:lnTo>
                      <a:pt x="764" y="2421"/>
                    </a:lnTo>
                    <a:lnTo>
                      <a:pt x="754" y="2424"/>
                    </a:lnTo>
                    <a:lnTo>
                      <a:pt x="739" y="2432"/>
                    </a:lnTo>
                    <a:lnTo>
                      <a:pt x="719" y="2440"/>
                    </a:lnTo>
                    <a:lnTo>
                      <a:pt x="694" y="2447"/>
                    </a:lnTo>
                    <a:lnTo>
                      <a:pt x="664" y="2455"/>
                    </a:lnTo>
                    <a:lnTo>
                      <a:pt x="632" y="2460"/>
                    </a:lnTo>
                    <a:lnTo>
                      <a:pt x="597" y="2466"/>
                    </a:lnTo>
                    <a:lnTo>
                      <a:pt x="562" y="2468"/>
                    </a:lnTo>
                    <a:lnTo>
                      <a:pt x="524" y="2466"/>
                    </a:lnTo>
                    <a:lnTo>
                      <a:pt x="486" y="2458"/>
                    </a:lnTo>
                    <a:lnTo>
                      <a:pt x="446" y="2447"/>
                    </a:lnTo>
                    <a:lnTo>
                      <a:pt x="408" y="2430"/>
                    </a:lnTo>
                    <a:lnTo>
                      <a:pt x="372" y="2406"/>
                    </a:lnTo>
                    <a:lnTo>
                      <a:pt x="338" y="2373"/>
                    </a:lnTo>
                    <a:lnTo>
                      <a:pt x="306" y="2332"/>
                    </a:lnTo>
                    <a:lnTo>
                      <a:pt x="276" y="2283"/>
                    </a:lnTo>
                    <a:lnTo>
                      <a:pt x="236" y="2201"/>
                    </a:lnTo>
                    <a:lnTo>
                      <a:pt x="199" y="2126"/>
                    </a:lnTo>
                    <a:lnTo>
                      <a:pt x="164" y="2058"/>
                    </a:lnTo>
                    <a:lnTo>
                      <a:pt x="134" y="1996"/>
                    </a:lnTo>
                    <a:lnTo>
                      <a:pt x="108" y="1943"/>
                    </a:lnTo>
                    <a:lnTo>
                      <a:pt x="85" y="1895"/>
                    </a:lnTo>
                    <a:lnTo>
                      <a:pt x="66" y="1858"/>
                    </a:lnTo>
                    <a:lnTo>
                      <a:pt x="51" y="1827"/>
                    </a:lnTo>
                    <a:lnTo>
                      <a:pt x="40" y="1805"/>
                    </a:lnTo>
                    <a:lnTo>
                      <a:pt x="34" y="1792"/>
                    </a:lnTo>
                    <a:lnTo>
                      <a:pt x="30" y="1788"/>
                    </a:lnTo>
                    <a:lnTo>
                      <a:pt x="0" y="308"/>
                    </a:lnTo>
                    <a:lnTo>
                      <a:pt x="607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89000">
                    <a:schemeClr val="bg1">
                      <a:lumMod val="85000"/>
                    </a:schemeClr>
                  </a:gs>
                </a:gsLst>
                <a:lin ang="126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  <p:sp>
            <p:nvSpPr>
              <p:cNvPr id="61" name="Freeform 10">
                <a:extLst>
                  <a:ext uri="{FF2B5EF4-FFF2-40B4-BE49-F238E27FC236}">
                    <a16:creationId xmlns:a16="http://schemas.microsoft.com/office/drawing/2014/main" id="{FE611D9A-C6B9-E9DB-25CF-A9595F17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6766" y="4302511"/>
                <a:ext cx="1765730" cy="2136644"/>
              </a:xfrm>
              <a:custGeom>
                <a:avLst/>
                <a:gdLst>
                  <a:gd name="T0" fmla="*/ 1433 w 2047"/>
                  <a:gd name="T1" fmla="*/ 0 h 2477"/>
                  <a:gd name="T2" fmla="*/ 2047 w 2047"/>
                  <a:gd name="T3" fmla="*/ 291 h 2477"/>
                  <a:gd name="T4" fmla="*/ 2027 w 2047"/>
                  <a:gd name="T5" fmla="*/ 1784 h 2477"/>
                  <a:gd name="T6" fmla="*/ 1777 w 2047"/>
                  <a:gd name="T7" fmla="*/ 2299 h 2477"/>
                  <a:gd name="T8" fmla="*/ 1775 w 2047"/>
                  <a:gd name="T9" fmla="*/ 2303 h 2477"/>
                  <a:gd name="T10" fmla="*/ 1769 w 2047"/>
                  <a:gd name="T11" fmla="*/ 2311 h 2477"/>
                  <a:gd name="T12" fmla="*/ 1762 w 2047"/>
                  <a:gd name="T13" fmla="*/ 2324 h 2477"/>
                  <a:gd name="T14" fmla="*/ 1750 w 2047"/>
                  <a:gd name="T15" fmla="*/ 2341 h 2477"/>
                  <a:gd name="T16" fmla="*/ 1737 w 2047"/>
                  <a:gd name="T17" fmla="*/ 2360 h 2477"/>
                  <a:gd name="T18" fmla="*/ 1718 w 2047"/>
                  <a:gd name="T19" fmla="*/ 2381 h 2477"/>
                  <a:gd name="T20" fmla="*/ 1698 w 2047"/>
                  <a:gd name="T21" fmla="*/ 2401 h 2477"/>
                  <a:gd name="T22" fmla="*/ 1673 w 2047"/>
                  <a:gd name="T23" fmla="*/ 2422 h 2477"/>
                  <a:gd name="T24" fmla="*/ 1645 w 2047"/>
                  <a:gd name="T25" fmla="*/ 2441 h 2477"/>
                  <a:gd name="T26" fmla="*/ 1612 w 2047"/>
                  <a:gd name="T27" fmla="*/ 2456 h 2477"/>
                  <a:gd name="T28" fmla="*/ 1577 w 2047"/>
                  <a:gd name="T29" fmla="*/ 2469 h 2477"/>
                  <a:gd name="T30" fmla="*/ 1537 w 2047"/>
                  <a:gd name="T31" fmla="*/ 2475 h 2477"/>
                  <a:gd name="T32" fmla="*/ 1493 w 2047"/>
                  <a:gd name="T33" fmla="*/ 2477 h 2477"/>
                  <a:gd name="T34" fmla="*/ 1444 w 2047"/>
                  <a:gd name="T35" fmla="*/ 2469 h 2477"/>
                  <a:gd name="T36" fmla="*/ 1393 w 2047"/>
                  <a:gd name="T37" fmla="*/ 2456 h 2477"/>
                  <a:gd name="T38" fmla="*/ 1336 w 2047"/>
                  <a:gd name="T39" fmla="*/ 2434 h 2477"/>
                  <a:gd name="T40" fmla="*/ 230 w 2047"/>
                  <a:gd name="T41" fmla="*/ 1897 h 2477"/>
                  <a:gd name="T42" fmla="*/ 228 w 2047"/>
                  <a:gd name="T43" fmla="*/ 1895 h 2477"/>
                  <a:gd name="T44" fmla="*/ 219 w 2047"/>
                  <a:gd name="T45" fmla="*/ 1889 h 2477"/>
                  <a:gd name="T46" fmla="*/ 204 w 2047"/>
                  <a:gd name="T47" fmla="*/ 1882 h 2477"/>
                  <a:gd name="T48" fmla="*/ 185 w 2047"/>
                  <a:gd name="T49" fmla="*/ 1871 h 2477"/>
                  <a:gd name="T50" fmla="*/ 164 w 2047"/>
                  <a:gd name="T51" fmla="*/ 1855 h 2477"/>
                  <a:gd name="T52" fmla="*/ 139 w 2047"/>
                  <a:gd name="T53" fmla="*/ 1837 h 2477"/>
                  <a:gd name="T54" fmla="*/ 115 w 2047"/>
                  <a:gd name="T55" fmla="*/ 1816 h 2477"/>
                  <a:gd name="T56" fmla="*/ 90 w 2047"/>
                  <a:gd name="T57" fmla="*/ 1791 h 2477"/>
                  <a:gd name="T58" fmla="*/ 66 w 2047"/>
                  <a:gd name="T59" fmla="*/ 1763 h 2477"/>
                  <a:gd name="T60" fmla="*/ 45 w 2047"/>
                  <a:gd name="T61" fmla="*/ 1733 h 2477"/>
                  <a:gd name="T62" fmla="*/ 26 w 2047"/>
                  <a:gd name="T63" fmla="*/ 1699 h 2477"/>
                  <a:gd name="T64" fmla="*/ 13 w 2047"/>
                  <a:gd name="T65" fmla="*/ 1661 h 2477"/>
                  <a:gd name="T66" fmla="*/ 3 w 2047"/>
                  <a:gd name="T67" fmla="*/ 1619 h 2477"/>
                  <a:gd name="T68" fmla="*/ 0 w 2047"/>
                  <a:gd name="T69" fmla="*/ 1576 h 2477"/>
                  <a:gd name="T70" fmla="*/ 5 w 2047"/>
                  <a:gd name="T71" fmla="*/ 1529 h 2477"/>
                  <a:gd name="T72" fmla="*/ 17 w 2047"/>
                  <a:gd name="T73" fmla="*/ 1479 h 2477"/>
                  <a:gd name="T74" fmla="*/ 39 w 2047"/>
                  <a:gd name="T75" fmla="*/ 1425 h 2477"/>
                  <a:gd name="T76" fmla="*/ 79 w 2047"/>
                  <a:gd name="T77" fmla="*/ 1343 h 2477"/>
                  <a:gd name="T78" fmla="*/ 115 w 2047"/>
                  <a:gd name="T79" fmla="*/ 1268 h 2477"/>
                  <a:gd name="T80" fmla="*/ 149 w 2047"/>
                  <a:gd name="T81" fmla="*/ 1200 h 2477"/>
                  <a:gd name="T82" fmla="*/ 179 w 2047"/>
                  <a:gd name="T83" fmla="*/ 1137 h 2477"/>
                  <a:gd name="T84" fmla="*/ 204 w 2047"/>
                  <a:gd name="T85" fmla="*/ 1085 h 2477"/>
                  <a:gd name="T86" fmla="*/ 226 w 2047"/>
                  <a:gd name="T87" fmla="*/ 1037 h 2477"/>
                  <a:gd name="T88" fmla="*/ 245 w 2047"/>
                  <a:gd name="T89" fmla="*/ 1000 h 2477"/>
                  <a:gd name="T90" fmla="*/ 260 w 2047"/>
                  <a:gd name="T91" fmla="*/ 967 h 2477"/>
                  <a:gd name="T92" fmla="*/ 272 w 2047"/>
                  <a:gd name="T93" fmla="*/ 947 h 2477"/>
                  <a:gd name="T94" fmla="*/ 277 w 2047"/>
                  <a:gd name="T95" fmla="*/ 933 h 2477"/>
                  <a:gd name="T96" fmla="*/ 279 w 2047"/>
                  <a:gd name="T97" fmla="*/ 928 h 2477"/>
                  <a:gd name="T98" fmla="*/ 1433 w 2047"/>
                  <a:gd name="T99" fmla="*/ 0 h 2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047" h="2477">
                    <a:moveTo>
                      <a:pt x="1433" y="0"/>
                    </a:moveTo>
                    <a:lnTo>
                      <a:pt x="2047" y="291"/>
                    </a:lnTo>
                    <a:lnTo>
                      <a:pt x="2027" y="1784"/>
                    </a:lnTo>
                    <a:lnTo>
                      <a:pt x="1777" y="2299"/>
                    </a:lnTo>
                    <a:lnTo>
                      <a:pt x="1775" y="2303"/>
                    </a:lnTo>
                    <a:lnTo>
                      <a:pt x="1769" y="2311"/>
                    </a:lnTo>
                    <a:lnTo>
                      <a:pt x="1762" y="2324"/>
                    </a:lnTo>
                    <a:lnTo>
                      <a:pt x="1750" y="2341"/>
                    </a:lnTo>
                    <a:lnTo>
                      <a:pt x="1737" y="2360"/>
                    </a:lnTo>
                    <a:lnTo>
                      <a:pt x="1718" y="2381"/>
                    </a:lnTo>
                    <a:lnTo>
                      <a:pt x="1698" y="2401"/>
                    </a:lnTo>
                    <a:lnTo>
                      <a:pt x="1673" y="2422"/>
                    </a:lnTo>
                    <a:lnTo>
                      <a:pt x="1645" y="2441"/>
                    </a:lnTo>
                    <a:lnTo>
                      <a:pt x="1612" y="2456"/>
                    </a:lnTo>
                    <a:lnTo>
                      <a:pt x="1577" y="2469"/>
                    </a:lnTo>
                    <a:lnTo>
                      <a:pt x="1537" y="2475"/>
                    </a:lnTo>
                    <a:lnTo>
                      <a:pt x="1493" y="2477"/>
                    </a:lnTo>
                    <a:lnTo>
                      <a:pt x="1444" y="2469"/>
                    </a:lnTo>
                    <a:lnTo>
                      <a:pt x="1393" y="2456"/>
                    </a:lnTo>
                    <a:lnTo>
                      <a:pt x="1336" y="2434"/>
                    </a:lnTo>
                    <a:lnTo>
                      <a:pt x="230" y="1897"/>
                    </a:lnTo>
                    <a:lnTo>
                      <a:pt x="228" y="1895"/>
                    </a:lnTo>
                    <a:lnTo>
                      <a:pt x="219" y="1889"/>
                    </a:lnTo>
                    <a:lnTo>
                      <a:pt x="204" y="1882"/>
                    </a:lnTo>
                    <a:lnTo>
                      <a:pt x="185" y="1871"/>
                    </a:lnTo>
                    <a:lnTo>
                      <a:pt x="164" y="1855"/>
                    </a:lnTo>
                    <a:lnTo>
                      <a:pt x="139" y="1837"/>
                    </a:lnTo>
                    <a:lnTo>
                      <a:pt x="115" y="1816"/>
                    </a:lnTo>
                    <a:lnTo>
                      <a:pt x="90" y="1791"/>
                    </a:lnTo>
                    <a:lnTo>
                      <a:pt x="66" y="1763"/>
                    </a:lnTo>
                    <a:lnTo>
                      <a:pt x="45" y="1733"/>
                    </a:lnTo>
                    <a:lnTo>
                      <a:pt x="26" y="1699"/>
                    </a:lnTo>
                    <a:lnTo>
                      <a:pt x="13" y="1661"/>
                    </a:lnTo>
                    <a:lnTo>
                      <a:pt x="3" y="1619"/>
                    </a:lnTo>
                    <a:lnTo>
                      <a:pt x="0" y="1576"/>
                    </a:lnTo>
                    <a:lnTo>
                      <a:pt x="5" y="1529"/>
                    </a:lnTo>
                    <a:lnTo>
                      <a:pt x="17" y="1479"/>
                    </a:lnTo>
                    <a:lnTo>
                      <a:pt x="39" y="1425"/>
                    </a:lnTo>
                    <a:lnTo>
                      <a:pt x="79" y="1343"/>
                    </a:lnTo>
                    <a:lnTo>
                      <a:pt x="115" y="1268"/>
                    </a:lnTo>
                    <a:lnTo>
                      <a:pt x="149" y="1200"/>
                    </a:lnTo>
                    <a:lnTo>
                      <a:pt x="179" y="1137"/>
                    </a:lnTo>
                    <a:lnTo>
                      <a:pt x="204" y="1085"/>
                    </a:lnTo>
                    <a:lnTo>
                      <a:pt x="226" y="1037"/>
                    </a:lnTo>
                    <a:lnTo>
                      <a:pt x="245" y="1000"/>
                    </a:lnTo>
                    <a:lnTo>
                      <a:pt x="260" y="967"/>
                    </a:lnTo>
                    <a:lnTo>
                      <a:pt x="272" y="947"/>
                    </a:lnTo>
                    <a:lnTo>
                      <a:pt x="277" y="933"/>
                    </a:lnTo>
                    <a:lnTo>
                      <a:pt x="279" y="928"/>
                    </a:lnTo>
                    <a:lnTo>
                      <a:pt x="143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91000">
                    <a:schemeClr val="bg1">
                      <a:lumMod val="85000"/>
                    </a:schemeClr>
                  </a:gs>
                </a:gsLst>
                <a:lin ang="138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  <p:sp>
            <p:nvSpPr>
              <p:cNvPr id="62" name="Freeform 11">
                <a:extLst>
                  <a:ext uri="{FF2B5EF4-FFF2-40B4-BE49-F238E27FC236}">
                    <a16:creationId xmlns:a16="http://schemas.microsoft.com/office/drawing/2014/main" id="{AC4E1B25-1C0A-5D65-EA77-35AB5C27BE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7432" y="3399375"/>
                <a:ext cx="2065050" cy="1749339"/>
              </a:xfrm>
              <a:custGeom>
                <a:avLst/>
                <a:gdLst>
                  <a:gd name="T0" fmla="*/ 804 w 2394"/>
                  <a:gd name="T1" fmla="*/ 0 h 2028"/>
                  <a:gd name="T2" fmla="*/ 2246 w 2394"/>
                  <a:gd name="T3" fmla="*/ 339 h 2028"/>
                  <a:gd name="T4" fmla="*/ 2394 w 2394"/>
                  <a:gd name="T5" fmla="*/ 1002 h 2028"/>
                  <a:gd name="T6" fmla="*/ 1201 w 2394"/>
                  <a:gd name="T7" fmla="*/ 1903 h 2028"/>
                  <a:gd name="T8" fmla="*/ 639 w 2394"/>
                  <a:gd name="T9" fmla="*/ 2022 h 2028"/>
                  <a:gd name="T10" fmla="*/ 635 w 2394"/>
                  <a:gd name="T11" fmla="*/ 2022 h 2028"/>
                  <a:gd name="T12" fmla="*/ 626 w 2394"/>
                  <a:gd name="T13" fmla="*/ 2024 h 2028"/>
                  <a:gd name="T14" fmla="*/ 611 w 2394"/>
                  <a:gd name="T15" fmla="*/ 2026 h 2028"/>
                  <a:gd name="T16" fmla="*/ 592 w 2394"/>
                  <a:gd name="T17" fmla="*/ 2028 h 2028"/>
                  <a:gd name="T18" fmla="*/ 567 w 2394"/>
                  <a:gd name="T19" fmla="*/ 2028 h 2028"/>
                  <a:gd name="T20" fmla="*/ 539 w 2394"/>
                  <a:gd name="T21" fmla="*/ 2026 h 2028"/>
                  <a:gd name="T22" fmla="*/ 511 w 2394"/>
                  <a:gd name="T23" fmla="*/ 2022 h 2028"/>
                  <a:gd name="T24" fmla="*/ 478 w 2394"/>
                  <a:gd name="T25" fmla="*/ 2014 h 2028"/>
                  <a:gd name="T26" fmla="*/ 446 w 2394"/>
                  <a:gd name="T27" fmla="*/ 2005 h 2028"/>
                  <a:gd name="T28" fmla="*/ 414 w 2394"/>
                  <a:gd name="T29" fmla="*/ 1988 h 2028"/>
                  <a:gd name="T30" fmla="*/ 384 w 2394"/>
                  <a:gd name="T31" fmla="*/ 1967 h 2028"/>
                  <a:gd name="T32" fmla="*/ 354 w 2394"/>
                  <a:gd name="T33" fmla="*/ 1941 h 2028"/>
                  <a:gd name="T34" fmla="*/ 325 w 2394"/>
                  <a:gd name="T35" fmla="*/ 1907 h 2028"/>
                  <a:gd name="T36" fmla="*/ 301 w 2394"/>
                  <a:gd name="T37" fmla="*/ 1865 h 2028"/>
                  <a:gd name="T38" fmla="*/ 280 w 2394"/>
                  <a:gd name="T39" fmla="*/ 1816 h 2028"/>
                  <a:gd name="T40" fmla="*/ 265 w 2394"/>
                  <a:gd name="T41" fmla="*/ 1758 h 2028"/>
                  <a:gd name="T42" fmla="*/ 9 w 2394"/>
                  <a:gd name="T43" fmla="*/ 556 h 2028"/>
                  <a:gd name="T44" fmla="*/ 9 w 2394"/>
                  <a:gd name="T45" fmla="*/ 552 h 2028"/>
                  <a:gd name="T46" fmla="*/ 8 w 2394"/>
                  <a:gd name="T47" fmla="*/ 541 h 2028"/>
                  <a:gd name="T48" fmla="*/ 4 w 2394"/>
                  <a:gd name="T49" fmla="*/ 524 h 2028"/>
                  <a:gd name="T50" fmla="*/ 2 w 2394"/>
                  <a:gd name="T51" fmla="*/ 503 h 2028"/>
                  <a:gd name="T52" fmla="*/ 0 w 2394"/>
                  <a:gd name="T53" fmla="*/ 477 h 2028"/>
                  <a:gd name="T54" fmla="*/ 0 w 2394"/>
                  <a:gd name="T55" fmla="*/ 446 h 2028"/>
                  <a:gd name="T56" fmla="*/ 2 w 2394"/>
                  <a:gd name="T57" fmla="*/ 414 h 2028"/>
                  <a:gd name="T58" fmla="*/ 6 w 2394"/>
                  <a:gd name="T59" fmla="*/ 380 h 2028"/>
                  <a:gd name="T60" fmla="*/ 13 w 2394"/>
                  <a:gd name="T61" fmla="*/ 344 h 2028"/>
                  <a:gd name="T62" fmla="*/ 25 w 2394"/>
                  <a:gd name="T63" fmla="*/ 308 h 2028"/>
                  <a:gd name="T64" fmla="*/ 40 w 2394"/>
                  <a:gd name="T65" fmla="*/ 273 h 2028"/>
                  <a:gd name="T66" fmla="*/ 61 w 2394"/>
                  <a:gd name="T67" fmla="*/ 239 h 2028"/>
                  <a:gd name="T68" fmla="*/ 87 w 2394"/>
                  <a:gd name="T69" fmla="*/ 206 h 2028"/>
                  <a:gd name="T70" fmla="*/ 121 w 2394"/>
                  <a:gd name="T71" fmla="*/ 176 h 2028"/>
                  <a:gd name="T72" fmla="*/ 161 w 2394"/>
                  <a:gd name="T73" fmla="*/ 152 h 2028"/>
                  <a:gd name="T74" fmla="*/ 208 w 2394"/>
                  <a:gd name="T75" fmla="*/ 129 h 2028"/>
                  <a:gd name="T76" fmla="*/ 263 w 2394"/>
                  <a:gd name="T77" fmla="*/ 114 h 2028"/>
                  <a:gd name="T78" fmla="*/ 361 w 2394"/>
                  <a:gd name="T79" fmla="*/ 93 h 2028"/>
                  <a:gd name="T80" fmla="*/ 450 w 2394"/>
                  <a:gd name="T81" fmla="*/ 74 h 2028"/>
                  <a:gd name="T82" fmla="*/ 529 w 2394"/>
                  <a:gd name="T83" fmla="*/ 57 h 2028"/>
                  <a:gd name="T84" fmla="*/ 601 w 2394"/>
                  <a:gd name="T85" fmla="*/ 42 h 2028"/>
                  <a:gd name="T86" fmla="*/ 662 w 2394"/>
                  <a:gd name="T87" fmla="*/ 31 h 2028"/>
                  <a:gd name="T88" fmla="*/ 713 w 2394"/>
                  <a:gd name="T89" fmla="*/ 19 h 2028"/>
                  <a:gd name="T90" fmla="*/ 753 w 2394"/>
                  <a:gd name="T91" fmla="*/ 10 h 2028"/>
                  <a:gd name="T92" fmla="*/ 781 w 2394"/>
                  <a:gd name="T93" fmla="*/ 4 h 2028"/>
                  <a:gd name="T94" fmla="*/ 798 w 2394"/>
                  <a:gd name="T95" fmla="*/ 0 h 2028"/>
                  <a:gd name="T96" fmla="*/ 804 w 2394"/>
                  <a:gd name="T97" fmla="*/ 0 h 2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394" h="2028">
                    <a:moveTo>
                      <a:pt x="804" y="0"/>
                    </a:moveTo>
                    <a:lnTo>
                      <a:pt x="2246" y="339"/>
                    </a:lnTo>
                    <a:lnTo>
                      <a:pt x="2394" y="1002"/>
                    </a:lnTo>
                    <a:lnTo>
                      <a:pt x="1201" y="1903"/>
                    </a:lnTo>
                    <a:lnTo>
                      <a:pt x="639" y="2022"/>
                    </a:lnTo>
                    <a:lnTo>
                      <a:pt x="635" y="2022"/>
                    </a:lnTo>
                    <a:lnTo>
                      <a:pt x="626" y="2024"/>
                    </a:lnTo>
                    <a:lnTo>
                      <a:pt x="611" y="2026"/>
                    </a:lnTo>
                    <a:lnTo>
                      <a:pt x="592" y="2028"/>
                    </a:lnTo>
                    <a:lnTo>
                      <a:pt x="567" y="2028"/>
                    </a:lnTo>
                    <a:lnTo>
                      <a:pt x="539" y="2026"/>
                    </a:lnTo>
                    <a:lnTo>
                      <a:pt x="511" y="2022"/>
                    </a:lnTo>
                    <a:lnTo>
                      <a:pt x="478" y="2014"/>
                    </a:lnTo>
                    <a:lnTo>
                      <a:pt x="446" y="2005"/>
                    </a:lnTo>
                    <a:lnTo>
                      <a:pt x="414" y="1988"/>
                    </a:lnTo>
                    <a:lnTo>
                      <a:pt x="384" y="1967"/>
                    </a:lnTo>
                    <a:lnTo>
                      <a:pt x="354" y="1941"/>
                    </a:lnTo>
                    <a:lnTo>
                      <a:pt x="325" y="1907"/>
                    </a:lnTo>
                    <a:lnTo>
                      <a:pt x="301" y="1865"/>
                    </a:lnTo>
                    <a:lnTo>
                      <a:pt x="280" y="1816"/>
                    </a:lnTo>
                    <a:lnTo>
                      <a:pt x="265" y="1758"/>
                    </a:lnTo>
                    <a:lnTo>
                      <a:pt x="9" y="556"/>
                    </a:lnTo>
                    <a:lnTo>
                      <a:pt x="9" y="552"/>
                    </a:lnTo>
                    <a:lnTo>
                      <a:pt x="8" y="541"/>
                    </a:lnTo>
                    <a:lnTo>
                      <a:pt x="4" y="524"/>
                    </a:lnTo>
                    <a:lnTo>
                      <a:pt x="2" y="503"/>
                    </a:lnTo>
                    <a:lnTo>
                      <a:pt x="0" y="477"/>
                    </a:lnTo>
                    <a:lnTo>
                      <a:pt x="0" y="446"/>
                    </a:lnTo>
                    <a:lnTo>
                      <a:pt x="2" y="414"/>
                    </a:lnTo>
                    <a:lnTo>
                      <a:pt x="6" y="380"/>
                    </a:lnTo>
                    <a:lnTo>
                      <a:pt x="13" y="344"/>
                    </a:lnTo>
                    <a:lnTo>
                      <a:pt x="25" y="308"/>
                    </a:lnTo>
                    <a:lnTo>
                      <a:pt x="40" y="273"/>
                    </a:lnTo>
                    <a:lnTo>
                      <a:pt x="61" y="239"/>
                    </a:lnTo>
                    <a:lnTo>
                      <a:pt x="87" y="206"/>
                    </a:lnTo>
                    <a:lnTo>
                      <a:pt x="121" y="176"/>
                    </a:lnTo>
                    <a:lnTo>
                      <a:pt x="161" y="152"/>
                    </a:lnTo>
                    <a:lnTo>
                      <a:pt x="208" y="129"/>
                    </a:lnTo>
                    <a:lnTo>
                      <a:pt x="263" y="114"/>
                    </a:lnTo>
                    <a:lnTo>
                      <a:pt x="361" y="93"/>
                    </a:lnTo>
                    <a:lnTo>
                      <a:pt x="450" y="74"/>
                    </a:lnTo>
                    <a:lnTo>
                      <a:pt x="529" y="57"/>
                    </a:lnTo>
                    <a:lnTo>
                      <a:pt x="601" y="42"/>
                    </a:lnTo>
                    <a:lnTo>
                      <a:pt x="662" y="31"/>
                    </a:lnTo>
                    <a:lnTo>
                      <a:pt x="713" y="19"/>
                    </a:lnTo>
                    <a:lnTo>
                      <a:pt x="753" y="10"/>
                    </a:lnTo>
                    <a:lnTo>
                      <a:pt x="781" y="4"/>
                    </a:lnTo>
                    <a:lnTo>
                      <a:pt x="798" y="0"/>
                    </a:lnTo>
                    <a:lnTo>
                      <a:pt x="804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94000">
                    <a:schemeClr val="bg1">
                      <a:lumMod val="85000"/>
                    </a:schemeClr>
                  </a:gs>
                </a:gsLst>
                <a:lin ang="96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  <p:sp>
            <p:nvSpPr>
              <p:cNvPr id="63" name="Freeform 12">
                <a:extLst>
                  <a:ext uri="{FF2B5EF4-FFF2-40B4-BE49-F238E27FC236}">
                    <a16:creationId xmlns:a16="http://schemas.microsoft.com/office/drawing/2014/main" id="{B679EF8F-D458-31B3-488C-1821B10A9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6180" y="1621570"/>
                <a:ext cx="2099554" cy="1984828"/>
              </a:xfrm>
              <a:custGeom>
                <a:avLst/>
                <a:gdLst>
                  <a:gd name="T0" fmla="*/ 1178 w 2434"/>
                  <a:gd name="T1" fmla="*/ 0 h 2301"/>
                  <a:gd name="T2" fmla="*/ 1227 w 2434"/>
                  <a:gd name="T3" fmla="*/ 4 h 2301"/>
                  <a:gd name="T4" fmla="*/ 1276 w 2434"/>
                  <a:gd name="T5" fmla="*/ 19 h 2301"/>
                  <a:gd name="T6" fmla="*/ 1329 w 2434"/>
                  <a:gd name="T7" fmla="*/ 44 h 2301"/>
                  <a:gd name="T8" fmla="*/ 1382 w 2434"/>
                  <a:gd name="T9" fmla="*/ 81 h 2301"/>
                  <a:gd name="T10" fmla="*/ 1452 w 2434"/>
                  <a:gd name="T11" fmla="*/ 140 h 2301"/>
                  <a:gd name="T12" fmla="*/ 1517 w 2434"/>
                  <a:gd name="T13" fmla="*/ 193 h 2301"/>
                  <a:gd name="T14" fmla="*/ 1575 w 2434"/>
                  <a:gd name="T15" fmla="*/ 242 h 2301"/>
                  <a:gd name="T16" fmla="*/ 1628 w 2434"/>
                  <a:gd name="T17" fmla="*/ 286 h 2301"/>
                  <a:gd name="T18" fmla="*/ 1673 w 2434"/>
                  <a:gd name="T19" fmla="*/ 323 h 2301"/>
                  <a:gd name="T20" fmla="*/ 1713 w 2434"/>
                  <a:gd name="T21" fmla="*/ 357 h 2301"/>
                  <a:gd name="T22" fmla="*/ 1747 w 2434"/>
                  <a:gd name="T23" fmla="*/ 384 h 2301"/>
                  <a:gd name="T24" fmla="*/ 1772 w 2434"/>
                  <a:gd name="T25" fmla="*/ 406 h 2301"/>
                  <a:gd name="T26" fmla="*/ 1791 w 2434"/>
                  <a:gd name="T27" fmla="*/ 422 h 2301"/>
                  <a:gd name="T28" fmla="*/ 1804 w 2434"/>
                  <a:gd name="T29" fmla="*/ 431 h 2301"/>
                  <a:gd name="T30" fmla="*/ 1808 w 2434"/>
                  <a:gd name="T31" fmla="*/ 435 h 2301"/>
                  <a:gd name="T32" fmla="*/ 2434 w 2434"/>
                  <a:gd name="T33" fmla="*/ 1774 h 2301"/>
                  <a:gd name="T34" fmla="*/ 2004 w 2434"/>
                  <a:gd name="T35" fmla="*/ 2301 h 2301"/>
                  <a:gd name="T36" fmla="*/ 558 w 2434"/>
                  <a:gd name="T37" fmla="*/ 1925 h 2301"/>
                  <a:gd name="T38" fmla="*/ 117 w 2434"/>
                  <a:gd name="T39" fmla="*/ 1559 h 2301"/>
                  <a:gd name="T40" fmla="*/ 113 w 2434"/>
                  <a:gd name="T41" fmla="*/ 1557 h 2301"/>
                  <a:gd name="T42" fmla="*/ 106 w 2434"/>
                  <a:gd name="T43" fmla="*/ 1549 h 2301"/>
                  <a:gd name="T44" fmla="*/ 93 w 2434"/>
                  <a:gd name="T45" fmla="*/ 1536 h 2301"/>
                  <a:gd name="T46" fmla="*/ 78 w 2434"/>
                  <a:gd name="T47" fmla="*/ 1519 h 2301"/>
                  <a:gd name="T48" fmla="*/ 62 w 2434"/>
                  <a:gd name="T49" fmla="*/ 1498 h 2301"/>
                  <a:gd name="T50" fmla="*/ 45 w 2434"/>
                  <a:gd name="T51" fmla="*/ 1474 h 2301"/>
                  <a:gd name="T52" fmla="*/ 28 w 2434"/>
                  <a:gd name="T53" fmla="*/ 1446 h 2301"/>
                  <a:gd name="T54" fmla="*/ 15 w 2434"/>
                  <a:gd name="T55" fmla="*/ 1412 h 2301"/>
                  <a:gd name="T56" fmla="*/ 6 w 2434"/>
                  <a:gd name="T57" fmla="*/ 1376 h 2301"/>
                  <a:gd name="T58" fmla="*/ 0 w 2434"/>
                  <a:gd name="T59" fmla="*/ 1338 h 2301"/>
                  <a:gd name="T60" fmla="*/ 2 w 2434"/>
                  <a:gd name="T61" fmla="*/ 1294 h 2301"/>
                  <a:gd name="T62" fmla="*/ 9 w 2434"/>
                  <a:gd name="T63" fmla="*/ 1249 h 2301"/>
                  <a:gd name="T64" fmla="*/ 27 w 2434"/>
                  <a:gd name="T65" fmla="*/ 1202 h 2301"/>
                  <a:gd name="T66" fmla="*/ 55 w 2434"/>
                  <a:gd name="T67" fmla="*/ 1153 h 2301"/>
                  <a:gd name="T68" fmla="*/ 93 w 2434"/>
                  <a:gd name="T69" fmla="*/ 1102 h 2301"/>
                  <a:gd name="T70" fmla="*/ 877 w 2434"/>
                  <a:gd name="T71" fmla="*/ 155 h 2301"/>
                  <a:gd name="T72" fmla="*/ 881 w 2434"/>
                  <a:gd name="T73" fmla="*/ 151 h 2301"/>
                  <a:gd name="T74" fmla="*/ 891 w 2434"/>
                  <a:gd name="T75" fmla="*/ 142 h 2301"/>
                  <a:gd name="T76" fmla="*/ 904 w 2434"/>
                  <a:gd name="T77" fmla="*/ 127 h 2301"/>
                  <a:gd name="T78" fmla="*/ 925 w 2434"/>
                  <a:gd name="T79" fmla="*/ 108 h 2301"/>
                  <a:gd name="T80" fmla="*/ 949 w 2434"/>
                  <a:gd name="T81" fmla="*/ 87 h 2301"/>
                  <a:gd name="T82" fmla="*/ 978 w 2434"/>
                  <a:gd name="T83" fmla="*/ 66 h 2301"/>
                  <a:gd name="T84" fmla="*/ 1012 w 2434"/>
                  <a:gd name="T85" fmla="*/ 46 h 2301"/>
                  <a:gd name="T86" fmla="*/ 1049 w 2434"/>
                  <a:gd name="T87" fmla="*/ 27 h 2301"/>
                  <a:gd name="T88" fmla="*/ 1089 w 2434"/>
                  <a:gd name="T89" fmla="*/ 12 h 2301"/>
                  <a:gd name="T90" fmla="*/ 1133 w 2434"/>
                  <a:gd name="T91" fmla="*/ 2 h 2301"/>
                  <a:gd name="T92" fmla="*/ 1178 w 2434"/>
                  <a:gd name="T93" fmla="*/ 0 h 2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34" h="2301">
                    <a:moveTo>
                      <a:pt x="1178" y="0"/>
                    </a:moveTo>
                    <a:lnTo>
                      <a:pt x="1227" y="4"/>
                    </a:lnTo>
                    <a:lnTo>
                      <a:pt x="1276" y="19"/>
                    </a:lnTo>
                    <a:lnTo>
                      <a:pt x="1329" y="44"/>
                    </a:lnTo>
                    <a:lnTo>
                      <a:pt x="1382" y="81"/>
                    </a:lnTo>
                    <a:lnTo>
                      <a:pt x="1452" y="140"/>
                    </a:lnTo>
                    <a:lnTo>
                      <a:pt x="1517" y="193"/>
                    </a:lnTo>
                    <a:lnTo>
                      <a:pt x="1575" y="242"/>
                    </a:lnTo>
                    <a:lnTo>
                      <a:pt x="1628" y="286"/>
                    </a:lnTo>
                    <a:lnTo>
                      <a:pt x="1673" y="323"/>
                    </a:lnTo>
                    <a:lnTo>
                      <a:pt x="1713" y="357"/>
                    </a:lnTo>
                    <a:lnTo>
                      <a:pt x="1747" y="384"/>
                    </a:lnTo>
                    <a:lnTo>
                      <a:pt x="1772" y="406"/>
                    </a:lnTo>
                    <a:lnTo>
                      <a:pt x="1791" y="422"/>
                    </a:lnTo>
                    <a:lnTo>
                      <a:pt x="1804" y="431"/>
                    </a:lnTo>
                    <a:lnTo>
                      <a:pt x="1808" y="435"/>
                    </a:lnTo>
                    <a:lnTo>
                      <a:pt x="2434" y="1774"/>
                    </a:lnTo>
                    <a:lnTo>
                      <a:pt x="2004" y="2301"/>
                    </a:lnTo>
                    <a:lnTo>
                      <a:pt x="558" y="1925"/>
                    </a:lnTo>
                    <a:lnTo>
                      <a:pt x="117" y="1559"/>
                    </a:lnTo>
                    <a:lnTo>
                      <a:pt x="113" y="1557"/>
                    </a:lnTo>
                    <a:lnTo>
                      <a:pt x="106" y="1549"/>
                    </a:lnTo>
                    <a:lnTo>
                      <a:pt x="93" y="1536"/>
                    </a:lnTo>
                    <a:lnTo>
                      <a:pt x="78" y="1519"/>
                    </a:lnTo>
                    <a:lnTo>
                      <a:pt x="62" y="1498"/>
                    </a:lnTo>
                    <a:lnTo>
                      <a:pt x="45" y="1474"/>
                    </a:lnTo>
                    <a:lnTo>
                      <a:pt x="28" y="1446"/>
                    </a:lnTo>
                    <a:lnTo>
                      <a:pt x="15" y="1412"/>
                    </a:lnTo>
                    <a:lnTo>
                      <a:pt x="6" y="1376"/>
                    </a:lnTo>
                    <a:lnTo>
                      <a:pt x="0" y="1338"/>
                    </a:lnTo>
                    <a:lnTo>
                      <a:pt x="2" y="1294"/>
                    </a:lnTo>
                    <a:lnTo>
                      <a:pt x="9" y="1249"/>
                    </a:lnTo>
                    <a:lnTo>
                      <a:pt x="27" y="1202"/>
                    </a:lnTo>
                    <a:lnTo>
                      <a:pt x="55" y="1153"/>
                    </a:lnTo>
                    <a:lnTo>
                      <a:pt x="93" y="1102"/>
                    </a:lnTo>
                    <a:lnTo>
                      <a:pt x="877" y="155"/>
                    </a:lnTo>
                    <a:lnTo>
                      <a:pt x="881" y="151"/>
                    </a:lnTo>
                    <a:lnTo>
                      <a:pt x="891" y="142"/>
                    </a:lnTo>
                    <a:lnTo>
                      <a:pt x="904" y="127"/>
                    </a:lnTo>
                    <a:lnTo>
                      <a:pt x="925" y="108"/>
                    </a:lnTo>
                    <a:lnTo>
                      <a:pt x="949" y="87"/>
                    </a:lnTo>
                    <a:lnTo>
                      <a:pt x="978" y="66"/>
                    </a:lnTo>
                    <a:lnTo>
                      <a:pt x="1012" y="46"/>
                    </a:lnTo>
                    <a:lnTo>
                      <a:pt x="1049" y="27"/>
                    </a:lnTo>
                    <a:lnTo>
                      <a:pt x="1089" y="12"/>
                    </a:lnTo>
                    <a:lnTo>
                      <a:pt x="1133" y="2"/>
                    </a:lnTo>
                    <a:lnTo>
                      <a:pt x="1178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93000">
                    <a:schemeClr val="bg1">
                      <a:lumMod val="85000"/>
                    </a:schemeClr>
                  </a:gs>
                </a:gsLst>
                <a:lin ang="120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</p:grp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A44BA6BB-857D-B521-919F-BF27D50E1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83" y="2827320"/>
              <a:ext cx="734046" cy="773037"/>
            </a:xfrm>
            <a:custGeom>
              <a:avLst/>
              <a:gdLst>
                <a:gd name="T0" fmla="*/ 344 w 866"/>
                <a:gd name="T1" fmla="*/ 0 h 912"/>
                <a:gd name="T2" fmla="*/ 371 w 866"/>
                <a:gd name="T3" fmla="*/ 5 h 912"/>
                <a:gd name="T4" fmla="*/ 395 w 866"/>
                <a:gd name="T5" fmla="*/ 18 h 912"/>
                <a:gd name="T6" fmla="*/ 416 w 866"/>
                <a:gd name="T7" fmla="*/ 37 h 912"/>
                <a:gd name="T8" fmla="*/ 842 w 866"/>
                <a:gd name="T9" fmla="*/ 547 h 912"/>
                <a:gd name="T10" fmla="*/ 857 w 866"/>
                <a:gd name="T11" fmla="*/ 572 h 912"/>
                <a:gd name="T12" fmla="*/ 864 w 866"/>
                <a:gd name="T13" fmla="*/ 598 h 912"/>
                <a:gd name="T14" fmla="*/ 866 w 866"/>
                <a:gd name="T15" fmla="*/ 625 h 912"/>
                <a:gd name="T16" fmla="*/ 861 w 866"/>
                <a:gd name="T17" fmla="*/ 651 h 912"/>
                <a:gd name="T18" fmla="*/ 847 w 866"/>
                <a:gd name="T19" fmla="*/ 676 h 912"/>
                <a:gd name="T20" fmla="*/ 828 w 866"/>
                <a:gd name="T21" fmla="*/ 697 h 912"/>
                <a:gd name="T22" fmla="*/ 600 w 866"/>
                <a:gd name="T23" fmla="*/ 887 h 912"/>
                <a:gd name="T24" fmla="*/ 577 w 866"/>
                <a:gd name="T25" fmla="*/ 903 h 912"/>
                <a:gd name="T26" fmla="*/ 550 w 866"/>
                <a:gd name="T27" fmla="*/ 910 h 912"/>
                <a:gd name="T28" fmla="*/ 522 w 866"/>
                <a:gd name="T29" fmla="*/ 912 h 912"/>
                <a:gd name="T30" fmla="*/ 496 w 866"/>
                <a:gd name="T31" fmla="*/ 906 h 912"/>
                <a:gd name="T32" fmla="*/ 471 w 866"/>
                <a:gd name="T33" fmla="*/ 893 h 912"/>
                <a:gd name="T34" fmla="*/ 450 w 866"/>
                <a:gd name="T35" fmla="*/ 874 h 912"/>
                <a:gd name="T36" fmla="*/ 25 w 866"/>
                <a:gd name="T37" fmla="*/ 364 h 912"/>
                <a:gd name="T38" fmla="*/ 10 w 866"/>
                <a:gd name="T39" fmla="*/ 340 h 912"/>
                <a:gd name="T40" fmla="*/ 2 w 866"/>
                <a:gd name="T41" fmla="*/ 313 h 912"/>
                <a:gd name="T42" fmla="*/ 0 w 866"/>
                <a:gd name="T43" fmla="*/ 287 h 912"/>
                <a:gd name="T44" fmla="*/ 6 w 866"/>
                <a:gd name="T45" fmla="*/ 260 h 912"/>
                <a:gd name="T46" fmla="*/ 19 w 866"/>
                <a:gd name="T47" fmla="*/ 236 h 912"/>
                <a:gd name="T48" fmla="*/ 38 w 866"/>
                <a:gd name="T49" fmla="*/ 215 h 912"/>
                <a:gd name="T50" fmla="*/ 267 w 866"/>
                <a:gd name="T51" fmla="*/ 24 h 912"/>
                <a:gd name="T52" fmla="*/ 291 w 866"/>
                <a:gd name="T53" fmla="*/ 9 h 912"/>
                <a:gd name="T54" fmla="*/ 318 w 866"/>
                <a:gd name="T55" fmla="*/ 1 h 912"/>
                <a:gd name="T56" fmla="*/ 344 w 866"/>
                <a:gd name="T57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66" h="912">
                  <a:moveTo>
                    <a:pt x="344" y="0"/>
                  </a:moveTo>
                  <a:lnTo>
                    <a:pt x="371" y="5"/>
                  </a:lnTo>
                  <a:lnTo>
                    <a:pt x="395" y="18"/>
                  </a:lnTo>
                  <a:lnTo>
                    <a:pt x="416" y="37"/>
                  </a:lnTo>
                  <a:lnTo>
                    <a:pt x="842" y="547"/>
                  </a:lnTo>
                  <a:lnTo>
                    <a:pt x="857" y="572"/>
                  </a:lnTo>
                  <a:lnTo>
                    <a:pt x="864" y="598"/>
                  </a:lnTo>
                  <a:lnTo>
                    <a:pt x="866" y="625"/>
                  </a:lnTo>
                  <a:lnTo>
                    <a:pt x="861" y="651"/>
                  </a:lnTo>
                  <a:lnTo>
                    <a:pt x="847" y="676"/>
                  </a:lnTo>
                  <a:lnTo>
                    <a:pt x="828" y="697"/>
                  </a:lnTo>
                  <a:lnTo>
                    <a:pt x="600" y="887"/>
                  </a:lnTo>
                  <a:lnTo>
                    <a:pt x="577" y="903"/>
                  </a:lnTo>
                  <a:lnTo>
                    <a:pt x="550" y="910"/>
                  </a:lnTo>
                  <a:lnTo>
                    <a:pt x="522" y="912"/>
                  </a:lnTo>
                  <a:lnTo>
                    <a:pt x="496" y="906"/>
                  </a:lnTo>
                  <a:lnTo>
                    <a:pt x="471" y="893"/>
                  </a:lnTo>
                  <a:lnTo>
                    <a:pt x="450" y="874"/>
                  </a:lnTo>
                  <a:lnTo>
                    <a:pt x="25" y="364"/>
                  </a:lnTo>
                  <a:lnTo>
                    <a:pt x="10" y="340"/>
                  </a:lnTo>
                  <a:lnTo>
                    <a:pt x="2" y="313"/>
                  </a:lnTo>
                  <a:lnTo>
                    <a:pt x="0" y="287"/>
                  </a:lnTo>
                  <a:lnTo>
                    <a:pt x="6" y="260"/>
                  </a:lnTo>
                  <a:lnTo>
                    <a:pt x="19" y="236"/>
                  </a:lnTo>
                  <a:lnTo>
                    <a:pt x="38" y="215"/>
                  </a:lnTo>
                  <a:lnTo>
                    <a:pt x="267" y="24"/>
                  </a:lnTo>
                  <a:lnTo>
                    <a:pt x="291" y="9"/>
                  </a:lnTo>
                  <a:lnTo>
                    <a:pt x="318" y="1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2B0D4ECC-1092-2CC8-4A77-CA34B6F824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6743" y="3605444"/>
              <a:ext cx="545025" cy="783208"/>
            </a:xfrm>
            <a:custGeom>
              <a:avLst/>
              <a:gdLst>
                <a:gd name="T0" fmla="*/ 240 w 643"/>
                <a:gd name="T1" fmla="*/ 0 h 924"/>
                <a:gd name="T2" fmla="*/ 269 w 643"/>
                <a:gd name="T3" fmla="*/ 2 h 924"/>
                <a:gd name="T4" fmla="*/ 560 w 643"/>
                <a:gd name="T5" fmla="*/ 64 h 924"/>
                <a:gd name="T6" fmla="*/ 586 w 643"/>
                <a:gd name="T7" fmla="*/ 73 h 924"/>
                <a:gd name="T8" fmla="*/ 609 w 643"/>
                <a:gd name="T9" fmla="*/ 90 h 924"/>
                <a:gd name="T10" fmla="*/ 626 w 643"/>
                <a:gd name="T11" fmla="*/ 111 h 924"/>
                <a:gd name="T12" fmla="*/ 639 w 643"/>
                <a:gd name="T13" fmla="*/ 136 h 924"/>
                <a:gd name="T14" fmla="*/ 643 w 643"/>
                <a:gd name="T15" fmla="*/ 162 h 924"/>
                <a:gd name="T16" fmla="*/ 641 w 643"/>
                <a:gd name="T17" fmla="*/ 191 h 924"/>
                <a:gd name="T18" fmla="*/ 499 w 643"/>
                <a:gd name="T19" fmla="*/ 839 h 924"/>
                <a:gd name="T20" fmla="*/ 490 w 643"/>
                <a:gd name="T21" fmla="*/ 867 h 924"/>
                <a:gd name="T22" fmla="*/ 475 w 643"/>
                <a:gd name="T23" fmla="*/ 888 h 924"/>
                <a:gd name="T24" fmla="*/ 454 w 643"/>
                <a:gd name="T25" fmla="*/ 907 h 924"/>
                <a:gd name="T26" fmla="*/ 429 w 643"/>
                <a:gd name="T27" fmla="*/ 918 h 924"/>
                <a:gd name="T28" fmla="*/ 403 w 643"/>
                <a:gd name="T29" fmla="*/ 924 h 924"/>
                <a:gd name="T30" fmla="*/ 375 w 643"/>
                <a:gd name="T31" fmla="*/ 920 h 924"/>
                <a:gd name="T32" fmla="*/ 83 w 643"/>
                <a:gd name="T33" fmla="*/ 857 h 924"/>
                <a:gd name="T34" fmla="*/ 57 w 643"/>
                <a:gd name="T35" fmla="*/ 848 h 924"/>
                <a:gd name="T36" fmla="*/ 34 w 643"/>
                <a:gd name="T37" fmla="*/ 831 h 924"/>
                <a:gd name="T38" fmla="*/ 15 w 643"/>
                <a:gd name="T39" fmla="*/ 810 h 924"/>
                <a:gd name="T40" fmla="*/ 4 w 643"/>
                <a:gd name="T41" fmla="*/ 786 h 924"/>
                <a:gd name="T42" fmla="*/ 0 w 643"/>
                <a:gd name="T43" fmla="*/ 759 h 924"/>
                <a:gd name="T44" fmla="*/ 2 w 643"/>
                <a:gd name="T45" fmla="*/ 731 h 924"/>
                <a:gd name="T46" fmla="*/ 142 w 643"/>
                <a:gd name="T47" fmla="*/ 83 h 924"/>
                <a:gd name="T48" fmla="*/ 153 w 643"/>
                <a:gd name="T49" fmla="*/ 56 h 924"/>
                <a:gd name="T50" fmla="*/ 168 w 643"/>
                <a:gd name="T51" fmla="*/ 34 h 924"/>
                <a:gd name="T52" fmla="*/ 189 w 643"/>
                <a:gd name="T53" fmla="*/ 15 h 924"/>
                <a:gd name="T54" fmla="*/ 214 w 643"/>
                <a:gd name="T55" fmla="*/ 4 h 924"/>
                <a:gd name="T56" fmla="*/ 240 w 643"/>
                <a:gd name="T57" fmla="*/ 0 h 9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43" h="924">
                  <a:moveTo>
                    <a:pt x="240" y="0"/>
                  </a:moveTo>
                  <a:lnTo>
                    <a:pt x="269" y="2"/>
                  </a:lnTo>
                  <a:lnTo>
                    <a:pt x="560" y="64"/>
                  </a:lnTo>
                  <a:lnTo>
                    <a:pt x="586" y="73"/>
                  </a:lnTo>
                  <a:lnTo>
                    <a:pt x="609" y="90"/>
                  </a:lnTo>
                  <a:lnTo>
                    <a:pt x="626" y="111"/>
                  </a:lnTo>
                  <a:lnTo>
                    <a:pt x="639" y="136"/>
                  </a:lnTo>
                  <a:lnTo>
                    <a:pt x="643" y="162"/>
                  </a:lnTo>
                  <a:lnTo>
                    <a:pt x="641" y="191"/>
                  </a:lnTo>
                  <a:lnTo>
                    <a:pt x="499" y="839"/>
                  </a:lnTo>
                  <a:lnTo>
                    <a:pt x="490" y="867"/>
                  </a:lnTo>
                  <a:lnTo>
                    <a:pt x="475" y="888"/>
                  </a:lnTo>
                  <a:lnTo>
                    <a:pt x="454" y="907"/>
                  </a:lnTo>
                  <a:lnTo>
                    <a:pt x="429" y="918"/>
                  </a:lnTo>
                  <a:lnTo>
                    <a:pt x="403" y="924"/>
                  </a:lnTo>
                  <a:lnTo>
                    <a:pt x="375" y="920"/>
                  </a:lnTo>
                  <a:lnTo>
                    <a:pt x="83" y="857"/>
                  </a:lnTo>
                  <a:lnTo>
                    <a:pt x="57" y="848"/>
                  </a:lnTo>
                  <a:lnTo>
                    <a:pt x="34" y="831"/>
                  </a:lnTo>
                  <a:lnTo>
                    <a:pt x="15" y="810"/>
                  </a:lnTo>
                  <a:lnTo>
                    <a:pt x="4" y="786"/>
                  </a:lnTo>
                  <a:lnTo>
                    <a:pt x="0" y="759"/>
                  </a:lnTo>
                  <a:lnTo>
                    <a:pt x="2" y="731"/>
                  </a:lnTo>
                  <a:lnTo>
                    <a:pt x="142" y="83"/>
                  </a:lnTo>
                  <a:lnTo>
                    <a:pt x="153" y="56"/>
                  </a:lnTo>
                  <a:lnTo>
                    <a:pt x="168" y="34"/>
                  </a:lnTo>
                  <a:lnTo>
                    <a:pt x="189" y="15"/>
                  </a:lnTo>
                  <a:lnTo>
                    <a:pt x="214" y="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29D649B0-2155-E2D8-5D23-38597F151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955" y="4297109"/>
              <a:ext cx="796771" cy="655217"/>
            </a:xfrm>
            <a:custGeom>
              <a:avLst/>
              <a:gdLst>
                <a:gd name="T0" fmla="*/ 709 w 940"/>
                <a:gd name="T1" fmla="*/ 0 h 773"/>
                <a:gd name="T2" fmla="*/ 736 w 940"/>
                <a:gd name="T3" fmla="*/ 6 h 773"/>
                <a:gd name="T4" fmla="*/ 760 w 940"/>
                <a:gd name="T5" fmla="*/ 17 h 773"/>
                <a:gd name="T6" fmla="*/ 781 w 940"/>
                <a:gd name="T7" fmla="*/ 36 h 773"/>
                <a:gd name="T8" fmla="*/ 798 w 940"/>
                <a:gd name="T9" fmla="*/ 58 h 773"/>
                <a:gd name="T10" fmla="*/ 930 w 940"/>
                <a:gd name="T11" fmla="*/ 325 h 773"/>
                <a:gd name="T12" fmla="*/ 938 w 940"/>
                <a:gd name="T13" fmla="*/ 351 h 773"/>
                <a:gd name="T14" fmla="*/ 940 w 940"/>
                <a:gd name="T15" fmla="*/ 380 h 773"/>
                <a:gd name="T16" fmla="*/ 934 w 940"/>
                <a:gd name="T17" fmla="*/ 406 h 773"/>
                <a:gd name="T18" fmla="*/ 923 w 940"/>
                <a:gd name="T19" fmla="*/ 431 h 773"/>
                <a:gd name="T20" fmla="*/ 906 w 940"/>
                <a:gd name="T21" fmla="*/ 451 h 773"/>
                <a:gd name="T22" fmla="*/ 881 w 940"/>
                <a:gd name="T23" fmla="*/ 468 h 773"/>
                <a:gd name="T24" fmla="*/ 286 w 940"/>
                <a:gd name="T25" fmla="*/ 763 h 773"/>
                <a:gd name="T26" fmla="*/ 259 w 940"/>
                <a:gd name="T27" fmla="*/ 771 h 773"/>
                <a:gd name="T28" fmla="*/ 233 w 940"/>
                <a:gd name="T29" fmla="*/ 773 h 773"/>
                <a:gd name="T30" fmla="*/ 204 w 940"/>
                <a:gd name="T31" fmla="*/ 769 h 773"/>
                <a:gd name="T32" fmla="*/ 182 w 940"/>
                <a:gd name="T33" fmla="*/ 756 h 773"/>
                <a:gd name="T34" fmla="*/ 159 w 940"/>
                <a:gd name="T35" fmla="*/ 739 h 773"/>
                <a:gd name="T36" fmla="*/ 144 w 940"/>
                <a:gd name="T37" fmla="*/ 714 h 773"/>
                <a:gd name="T38" fmla="*/ 11 w 940"/>
                <a:gd name="T39" fmla="*/ 448 h 773"/>
                <a:gd name="T40" fmla="*/ 2 w 940"/>
                <a:gd name="T41" fmla="*/ 421 h 773"/>
                <a:gd name="T42" fmla="*/ 0 w 940"/>
                <a:gd name="T43" fmla="*/ 393 h 773"/>
                <a:gd name="T44" fmla="*/ 6 w 940"/>
                <a:gd name="T45" fmla="*/ 366 h 773"/>
                <a:gd name="T46" fmla="*/ 19 w 940"/>
                <a:gd name="T47" fmla="*/ 342 h 773"/>
                <a:gd name="T48" fmla="*/ 36 w 940"/>
                <a:gd name="T49" fmla="*/ 321 h 773"/>
                <a:gd name="T50" fmla="*/ 59 w 940"/>
                <a:gd name="T51" fmla="*/ 306 h 773"/>
                <a:gd name="T52" fmla="*/ 654 w 940"/>
                <a:gd name="T53" fmla="*/ 11 h 773"/>
                <a:gd name="T54" fmla="*/ 681 w 940"/>
                <a:gd name="T55" fmla="*/ 2 h 773"/>
                <a:gd name="T56" fmla="*/ 709 w 940"/>
                <a:gd name="T57" fmla="*/ 0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40" h="773">
                  <a:moveTo>
                    <a:pt x="709" y="0"/>
                  </a:moveTo>
                  <a:lnTo>
                    <a:pt x="736" y="6"/>
                  </a:lnTo>
                  <a:lnTo>
                    <a:pt x="760" y="17"/>
                  </a:lnTo>
                  <a:lnTo>
                    <a:pt x="781" y="36"/>
                  </a:lnTo>
                  <a:lnTo>
                    <a:pt x="798" y="58"/>
                  </a:lnTo>
                  <a:lnTo>
                    <a:pt x="930" y="325"/>
                  </a:lnTo>
                  <a:lnTo>
                    <a:pt x="938" y="351"/>
                  </a:lnTo>
                  <a:lnTo>
                    <a:pt x="940" y="380"/>
                  </a:lnTo>
                  <a:lnTo>
                    <a:pt x="934" y="406"/>
                  </a:lnTo>
                  <a:lnTo>
                    <a:pt x="923" y="431"/>
                  </a:lnTo>
                  <a:lnTo>
                    <a:pt x="906" y="451"/>
                  </a:lnTo>
                  <a:lnTo>
                    <a:pt x="881" y="468"/>
                  </a:lnTo>
                  <a:lnTo>
                    <a:pt x="286" y="763"/>
                  </a:lnTo>
                  <a:lnTo>
                    <a:pt x="259" y="771"/>
                  </a:lnTo>
                  <a:lnTo>
                    <a:pt x="233" y="773"/>
                  </a:lnTo>
                  <a:lnTo>
                    <a:pt x="204" y="769"/>
                  </a:lnTo>
                  <a:lnTo>
                    <a:pt x="182" y="756"/>
                  </a:lnTo>
                  <a:lnTo>
                    <a:pt x="159" y="739"/>
                  </a:lnTo>
                  <a:lnTo>
                    <a:pt x="144" y="714"/>
                  </a:lnTo>
                  <a:lnTo>
                    <a:pt x="11" y="448"/>
                  </a:lnTo>
                  <a:lnTo>
                    <a:pt x="2" y="421"/>
                  </a:lnTo>
                  <a:lnTo>
                    <a:pt x="0" y="393"/>
                  </a:lnTo>
                  <a:lnTo>
                    <a:pt x="6" y="366"/>
                  </a:lnTo>
                  <a:lnTo>
                    <a:pt x="19" y="342"/>
                  </a:lnTo>
                  <a:lnTo>
                    <a:pt x="36" y="321"/>
                  </a:lnTo>
                  <a:lnTo>
                    <a:pt x="59" y="306"/>
                  </a:lnTo>
                  <a:lnTo>
                    <a:pt x="654" y="11"/>
                  </a:lnTo>
                  <a:lnTo>
                    <a:pt x="681" y="2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CCD1A3A4-1CB2-BC51-7111-40E68925A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8488" y="4313215"/>
              <a:ext cx="796771" cy="651827"/>
            </a:xfrm>
            <a:custGeom>
              <a:avLst/>
              <a:gdLst>
                <a:gd name="T0" fmla="*/ 227 w 940"/>
                <a:gd name="T1" fmla="*/ 0 h 769"/>
                <a:gd name="T2" fmla="*/ 256 w 940"/>
                <a:gd name="T3" fmla="*/ 2 h 769"/>
                <a:gd name="T4" fmla="*/ 282 w 940"/>
                <a:gd name="T5" fmla="*/ 9 h 769"/>
                <a:gd name="T6" fmla="*/ 880 w 940"/>
                <a:gd name="T7" fmla="*/ 300 h 769"/>
                <a:gd name="T8" fmla="*/ 904 w 940"/>
                <a:gd name="T9" fmla="*/ 315 h 769"/>
                <a:gd name="T10" fmla="*/ 921 w 940"/>
                <a:gd name="T11" fmla="*/ 336 h 769"/>
                <a:gd name="T12" fmla="*/ 934 w 940"/>
                <a:gd name="T13" fmla="*/ 361 h 769"/>
                <a:gd name="T14" fmla="*/ 940 w 940"/>
                <a:gd name="T15" fmla="*/ 387 h 769"/>
                <a:gd name="T16" fmla="*/ 938 w 940"/>
                <a:gd name="T17" fmla="*/ 415 h 769"/>
                <a:gd name="T18" fmla="*/ 929 w 940"/>
                <a:gd name="T19" fmla="*/ 442 h 769"/>
                <a:gd name="T20" fmla="*/ 798 w 940"/>
                <a:gd name="T21" fmla="*/ 708 h 769"/>
                <a:gd name="T22" fmla="*/ 783 w 940"/>
                <a:gd name="T23" fmla="*/ 733 h 769"/>
                <a:gd name="T24" fmla="*/ 762 w 940"/>
                <a:gd name="T25" fmla="*/ 752 h 769"/>
                <a:gd name="T26" fmla="*/ 738 w 940"/>
                <a:gd name="T27" fmla="*/ 763 h 769"/>
                <a:gd name="T28" fmla="*/ 711 w 940"/>
                <a:gd name="T29" fmla="*/ 769 h 769"/>
                <a:gd name="T30" fmla="*/ 685 w 940"/>
                <a:gd name="T31" fmla="*/ 767 h 769"/>
                <a:gd name="T32" fmla="*/ 657 w 940"/>
                <a:gd name="T33" fmla="*/ 757 h 769"/>
                <a:gd name="T34" fmla="*/ 59 w 940"/>
                <a:gd name="T35" fmla="*/ 468 h 769"/>
                <a:gd name="T36" fmla="*/ 36 w 940"/>
                <a:gd name="T37" fmla="*/ 453 h 769"/>
                <a:gd name="T38" fmla="*/ 17 w 940"/>
                <a:gd name="T39" fmla="*/ 432 h 769"/>
                <a:gd name="T40" fmla="*/ 6 w 940"/>
                <a:gd name="T41" fmla="*/ 408 h 769"/>
                <a:gd name="T42" fmla="*/ 0 w 940"/>
                <a:gd name="T43" fmla="*/ 381 h 769"/>
                <a:gd name="T44" fmla="*/ 2 w 940"/>
                <a:gd name="T45" fmla="*/ 353 h 769"/>
                <a:gd name="T46" fmla="*/ 10 w 940"/>
                <a:gd name="T47" fmla="*/ 327 h 769"/>
                <a:gd name="T48" fmla="*/ 140 w 940"/>
                <a:gd name="T49" fmla="*/ 58 h 769"/>
                <a:gd name="T50" fmla="*/ 155 w 940"/>
                <a:gd name="T51" fmla="*/ 36 h 769"/>
                <a:gd name="T52" fmla="*/ 176 w 940"/>
                <a:gd name="T53" fmla="*/ 17 h 769"/>
                <a:gd name="T54" fmla="*/ 201 w 940"/>
                <a:gd name="T55" fmla="*/ 5 h 769"/>
                <a:gd name="T56" fmla="*/ 227 w 940"/>
                <a:gd name="T5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40" h="769">
                  <a:moveTo>
                    <a:pt x="227" y="0"/>
                  </a:moveTo>
                  <a:lnTo>
                    <a:pt x="256" y="2"/>
                  </a:lnTo>
                  <a:lnTo>
                    <a:pt x="282" y="9"/>
                  </a:lnTo>
                  <a:lnTo>
                    <a:pt x="880" y="300"/>
                  </a:lnTo>
                  <a:lnTo>
                    <a:pt x="904" y="315"/>
                  </a:lnTo>
                  <a:lnTo>
                    <a:pt x="921" y="336"/>
                  </a:lnTo>
                  <a:lnTo>
                    <a:pt x="934" y="361"/>
                  </a:lnTo>
                  <a:lnTo>
                    <a:pt x="940" y="387"/>
                  </a:lnTo>
                  <a:lnTo>
                    <a:pt x="938" y="415"/>
                  </a:lnTo>
                  <a:lnTo>
                    <a:pt x="929" y="442"/>
                  </a:lnTo>
                  <a:lnTo>
                    <a:pt x="798" y="708"/>
                  </a:lnTo>
                  <a:lnTo>
                    <a:pt x="783" y="733"/>
                  </a:lnTo>
                  <a:lnTo>
                    <a:pt x="762" y="752"/>
                  </a:lnTo>
                  <a:lnTo>
                    <a:pt x="738" y="763"/>
                  </a:lnTo>
                  <a:lnTo>
                    <a:pt x="711" y="769"/>
                  </a:lnTo>
                  <a:lnTo>
                    <a:pt x="685" y="767"/>
                  </a:lnTo>
                  <a:lnTo>
                    <a:pt x="657" y="757"/>
                  </a:lnTo>
                  <a:lnTo>
                    <a:pt x="59" y="468"/>
                  </a:lnTo>
                  <a:lnTo>
                    <a:pt x="36" y="453"/>
                  </a:lnTo>
                  <a:lnTo>
                    <a:pt x="17" y="432"/>
                  </a:lnTo>
                  <a:lnTo>
                    <a:pt x="6" y="408"/>
                  </a:lnTo>
                  <a:lnTo>
                    <a:pt x="0" y="381"/>
                  </a:lnTo>
                  <a:lnTo>
                    <a:pt x="2" y="353"/>
                  </a:lnTo>
                  <a:lnTo>
                    <a:pt x="10" y="327"/>
                  </a:lnTo>
                  <a:lnTo>
                    <a:pt x="140" y="58"/>
                  </a:lnTo>
                  <a:lnTo>
                    <a:pt x="155" y="36"/>
                  </a:lnTo>
                  <a:lnTo>
                    <a:pt x="176" y="17"/>
                  </a:lnTo>
                  <a:lnTo>
                    <a:pt x="201" y="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77BE3CDB-D3BC-DFAB-75F3-AA49006A2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7732" y="3635959"/>
              <a:ext cx="543330" cy="782361"/>
            </a:xfrm>
            <a:custGeom>
              <a:avLst/>
              <a:gdLst>
                <a:gd name="T0" fmla="*/ 403 w 641"/>
                <a:gd name="T1" fmla="*/ 0 h 923"/>
                <a:gd name="T2" fmla="*/ 431 w 641"/>
                <a:gd name="T3" fmla="*/ 5 h 923"/>
                <a:gd name="T4" fmla="*/ 456 w 641"/>
                <a:gd name="T5" fmla="*/ 17 h 923"/>
                <a:gd name="T6" fmla="*/ 477 w 641"/>
                <a:gd name="T7" fmla="*/ 34 h 923"/>
                <a:gd name="T8" fmla="*/ 492 w 641"/>
                <a:gd name="T9" fmla="*/ 56 h 923"/>
                <a:gd name="T10" fmla="*/ 501 w 641"/>
                <a:gd name="T11" fmla="*/ 83 h 923"/>
                <a:gd name="T12" fmla="*/ 639 w 641"/>
                <a:gd name="T13" fmla="*/ 733 h 923"/>
                <a:gd name="T14" fmla="*/ 641 w 641"/>
                <a:gd name="T15" fmla="*/ 761 h 923"/>
                <a:gd name="T16" fmla="*/ 635 w 641"/>
                <a:gd name="T17" fmla="*/ 787 h 923"/>
                <a:gd name="T18" fmla="*/ 624 w 641"/>
                <a:gd name="T19" fmla="*/ 812 h 923"/>
                <a:gd name="T20" fmla="*/ 607 w 641"/>
                <a:gd name="T21" fmla="*/ 833 h 923"/>
                <a:gd name="T22" fmla="*/ 584 w 641"/>
                <a:gd name="T23" fmla="*/ 850 h 923"/>
                <a:gd name="T24" fmla="*/ 558 w 641"/>
                <a:gd name="T25" fmla="*/ 859 h 923"/>
                <a:gd name="T26" fmla="*/ 267 w 641"/>
                <a:gd name="T27" fmla="*/ 922 h 923"/>
                <a:gd name="T28" fmla="*/ 238 w 641"/>
                <a:gd name="T29" fmla="*/ 923 h 923"/>
                <a:gd name="T30" fmla="*/ 210 w 641"/>
                <a:gd name="T31" fmla="*/ 918 h 923"/>
                <a:gd name="T32" fmla="*/ 185 w 641"/>
                <a:gd name="T33" fmla="*/ 906 h 923"/>
                <a:gd name="T34" fmla="*/ 165 w 641"/>
                <a:gd name="T35" fmla="*/ 888 h 923"/>
                <a:gd name="T36" fmla="*/ 149 w 641"/>
                <a:gd name="T37" fmla="*/ 865 h 923"/>
                <a:gd name="T38" fmla="*/ 140 w 641"/>
                <a:gd name="T39" fmla="*/ 838 h 923"/>
                <a:gd name="T40" fmla="*/ 2 w 641"/>
                <a:gd name="T41" fmla="*/ 189 h 923"/>
                <a:gd name="T42" fmla="*/ 0 w 641"/>
                <a:gd name="T43" fmla="*/ 160 h 923"/>
                <a:gd name="T44" fmla="*/ 6 w 641"/>
                <a:gd name="T45" fmla="*/ 134 h 923"/>
                <a:gd name="T46" fmla="*/ 17 w 641"/>
                <a:gd name="T47" fmla="*/ 109 h 923"/>
                <a:gd name="T48" fmla="*/ 34 w 641"/>
                <a:gd name="T49" fmla="*/ 88 h 923"/>
                <a:gd name="T50" fmla="*/ 57 w 641"/>
                <a:gd name="T51" fmla="*/ 73 h 923"/>
                <a:gd name="T52" fmla="*/ 85 w 641"/>
                <a:gd name="T53" fmla="*/ 64 h 923"/>
                <a:gd name="T54" fmla="*/ 374 w 641"/>
                <a:gd name="T55" fmla="*/ 2 h 923"/>
                <a:gd name="T56" fmla="*/ 403 w 641"/>
                <a:gd name="T57" fmla="*/ 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41" h="923">
                  <a:moveTo>
                    <a:pt x="403" y="0"/>
                  </a:moveTo>
                  <a:lnTo>
                    <a:pt x="431" y="5"/>
                  </a:lnTo>
                  <a:lnTo>
                    <a:pt x="456" y="17"/>
                  </a:lnTo>
                  <a:lnTo>
                    <a:pt x="477" y="34"/>
                  </a:lnTo>
                  <a:lnTo>
                    <a:pt x="492" y="56"/>
                  </a:lnTo>
                  <a:lnTo>
                    <a:pt x="501" y="83"/>
                  </a:lnTo>
                  <a:lnTo>
                    <a:pt x="639" y="733"/>
                  </a:lnTo>
                  <a:lnTo>
                    <a:pt x="641" y="761"/>
                  </a:lnTo>
                  <a:lnTo>
                    <a:pt x="635" y="787"/>
                  </a:lnTo>
                  <a:lnTo>
                    <a:pt x="624" y="812"/>
                  </a:lnTo>
                  <a:lnTo>
                    <a:pt x="607" y="833"/>
                  </a:lnTo>
                  <a:lnTo>
                    <a:pt x="584" y="850"/>
                  </a:lnTo>
                  <a:lnTo>
                    <a:pt x="558" y="859"/>
                  </a:lnTo>
                  <a:lnTo>
                    <a:pt x="267" y="922"/>
                  </a:lnTo>
                  <a:lnTo>
                    <a:pt x="238" y="923"/>
                  </a:lnTo>
                  <a:lnTo>
                    <a:pt x="210" y="918"/>
                  </a:lnTo>
                  <a:lnTo>
                    <a:pt x="185" y="906"/>
                  </a:lnTo>
                  <a:lnTo>
                    <a:pt x="165" y="888"/>
                  </a:lnTo>
                  <a:lnTo>
                    <a:pt x="149" y="865"/>
                  </a:lnTo>
                  <a:lnTo>
                    <a:pt x="140" y="838"/>
                  </a:lnTo>
                  <a:lnTo>
                    <a:pt x="2" y="189"/>
                  </a:lnTo>
                  <a:lnTo>
                    <a:pt x="0" y="160"/>
                  </a:lnTo>
                  <a:lnTo>
                    <a:pt x="6" y="134"/>
                  </a:lnTo>
                  <a:lnTo>
                    <a:pt x="17" y="109"/>
                  </a:lnTo>
                  <a:lnTo>
                    <a:pt x="34" y="88"/>
                  </a:lnTo>
                  <a:lnTo>
                    <a:pt x="57" y="73"/>
                  </a:lnTo>
                  <a:lnTo>
                    <a:pt x="85" y="64"/>
                  </a:lnTo>
                  <a:lnTo>
                    <a:pt x="374" y="2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CFCF1FDF-29AA-CFB1-BF76-F44132F37A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3171" y="2844273"/>
              <a:ext cx="734046" cy="773885"/>
            </a:xfrm>
            <a:custGeom>
              <a:avLst/>
              <a:gdLst>
                <a:gd name="T0" fmla="*/ 520 w 866"/>
                <a:gd name="T1" fmla="*/ 0 h 913"/>
                <a:gd name="T2" fmla="*/ 548 w 866"/>
                <a:gd name="T3" fmla="*/ 0 h 913"/>
                <a:gd name="T4" fmla="*/ 575 w 866"/>
                <a:gd name="T5" fmla="*/ 10 h 913"/>
                <a:gd name="T6" fmla="*/ 599 w 866"/>
                <a:gd name="T7" fmla="*/ 25 h 913"/>
                <a:gd name="T8" fmla="*/ 828 w 866"/>
                <a:gd name="T9" fmla="*/ 214 h 913"/>
                <a:gd name="T10" fmla="*/ 847 w 866"/>
                <a:gd name="T11" fmla="*/ 235 h 913"/>
                <a:gd name="T12" fmla="*/ 860 w 866"/>
                <a:gd name="T13" fmla="*/ 259 h 913"/>
                <a:gd name="T14" fmla="*/ 866 w 866"/>
                <a:gd name="T15" fmla="*/ 286 h 913"/>
                <a:gd name="T16" fmla="*/ 864 w 866"/>
                <a:gd name="T17" fmla="*/ 314 h 913"/>
                <a:gd name="T18" fmla="*/ 856 w 866"/>
                <a:gd name="T19" fmla="*/ 340 h 913"/>
                <a:gd name="T20" fmla="*/ 841 w 866"/>
                <a:gd name="T21" fmla="*/ 363 h 913"/>
                <a:gd name="T22" fmla="*/ 416 w 866"/>
                <a:gd name="T23" fmla="*/ 875 h 913"/>
                <a:gd name="T24" fmla="*/ 395 w 866"/>
                <a:gd name="T25" fmla="*/ 894 h 913"/>
                <a:gd name="T26" fmla="*/ 371 w 866"/>
                <a:gd name="T27" fmla="*/ 907 h 913"/>
                <a:gd name="T28" fmla="*/ 344 w 866"/>
                <a:gd name="T29" fmla="*/ 913 h 913"/>
                <a:gd name="T30" fmla="*/ 318 w 866"/>
                <a:gd name="T31" fmla="*/ 911 h 913"/>
                <a:gd name="T32" fmla="*/ 291 w 866"/>
                <a:gd name="T33" fmla="*/ 903 h 913"/>
                <a:gd name="T34" fmla="*/ 267 w 866"/>
                <a:gd name="T35" fmla="*/ 888 h 913"/>
                <a:gd name="T36" fmla="*/ 38 w 866"/>
                <a:gd name="T37" fmla="*/ 697 h 913"/>
                <a:gd name="T38" fmla="*/ 19 w 866"/>
                <a:gd name="T39" fmla="*/ 677 h 913"/>
                <a:gd name="T40" fmla="*/ 6 w 866"/>
                <a:gd name="T41" fmla="*/ 652 h 913"/>
                <a:gd name="T42" fmla="*/ 0 w 866"/>
                <a:gd name="T43" fmla="*/ 626 h 913"/>
                <a:gd name="T44" fmla="*/ 2 w 866"/>
                <a:gd name="T45" fmla="*/ 599 h 913"/>
                <a:gd name="T46" fmla="*/ 9 w 866"/>
                <a:gd name="T47" fmla="*/ 573 h 913"/>
                <a:gd name="T48" fmla="*/ 24 w 866"/>
                <a:gd name="T49" fmla="*/ 548 h 913"/>
                <a:gd name="T50" fmla="*/ 448 w 866"/>
                <a:gd name="T51" fmla="*/ 38 h 913"/>
                <a:gd name="T52" fmla="*/ 469 w 866"/>
                <a:gd name="T53" fmla="*/ 19 h 913"/>
                <a:gd name="T54" fmla="*/ 493 w 866"/>
                <a:gd name="T55" fmla="*/ 6 h 913"/>
                <a:gd name="T56" fmla="*/ 520 w 866"/>
                <a:gd name="T57" fmla="*/ 0 h 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66" h="913">
                  <a:moveTo>
                    <a:pt x="520" y="0"/>
                  </a:moveTo>
                  <a:lnTo>
                    <a:pt x="548" y="0"/>
                  </a:lnTo>
                  <a:lnTo>
                    <a:pt x="575" y="10"/>
                  </a:lnTo>
                  <a:lnTo>
                    <a:pt x="599" y="25"/>
                  </a:lnTo>
                  <a:lnTo>
                    <a:pt x="828" y="214"/>
                  </a:lnTo>
                  <a:lnTo>
                    <a:pt x="847" y="235"/>
                  </a:lnTo>
                  <a:lnTo>
                    <a:pt x="860" y="259"/>
                  </a:lnTo>
                  <a:lnTo>
                    <a:pt x="866" y="286"/>
                  </a:lnTo>
                  <a:lnTo>
                    <a:pt x="864" y="314"/>
                  </a:lnTo>
                  <a:lnTo>
                    <a:pt x="856" y="340"/>
                  </a:lnTo>
                  <a:lnTo>
                    <a:pt x="841" y="363"/>
                  </a:lnTo>
                  <a:lnTo>
                    <a:pt x="416" y="875"/>
                  </a:lnTo>
                  <a:lnTo>
                    <a:pt x="395" y="894"/>
                  </a:lnTo>
                  <a:lnTo>
                    <a:pt x="371" y="907"/>
                  </a:lnTo>
                  <a:lnTo>
                    <a:pt x="344" y="913"/>
                  </a:lnTo>
                  <a:lnTo>
                    <a:pt x="318" y="911"/>
                  </a:lnTo>
                  <a:lnTo>
                    <a:pt x="291" y="903"/>
                  </a:lnTo>
                  <a:lnTo>
                    <a:pt x="267" y="888"/>
                  </a:lnTo>
                  <a:lnTo>
                    <a:pt x="38" y="697"/>
                  </a:lnTo>
                  <a:lnTo>
                    <a:pt x="19" y="677"/>
                  </a:lnTo>
                  <a:lnTo>
                    <a:pt x="6" y="652"/>
                  </a:lnTo>
                  <a:lnTo>
                    <a:pt x="0" y="626"/>
                  </a:lnTo>
                  <a:lnTo>
                    <a:pt x="2" y="599"/>
                  </a:lnTo>
                  <a:lnTo>
                    <a:pt x="9" y="573"/>
                  </a:lnTo>
                  <a:lnTo>
                    <a:pt x="24" y="548"/>
                  </a:lnTo>
                  <a:lnTo>
                    <a:pt x="448" y="38"/>
                  </a:lnTo>
                  <a:lnTo>
                    <a:pt x="469" y="19"/>
                  </a:lnTo>
                  <a:lnTo>
                    <a:pt x="493" y="6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07A6772C-9EFF-969A-8FEE-A3431C5A3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83" y="2926494"/>
              <a:ext cx="703532" cy="673865"/>
            </a:xfrm>
            <a:custGeom>
              <a:avLst/>
              <a:gdLst>
                <a:gd name="T0" fmla="*/ 155 w 830"/>
                <a:gd name="T1" fmla="*/ 0 h 795"/>
                <a:gd name="T2" fmla="*/ 136 w 830"/>
                <a:gd name="T3" fmla="*/ 20 h 795"/>
                <a:gd name="T4" fmla="*/ 125 w 830"/>
                <a:gd name="T5" fmla="*/ 45 h 795"/>
                <a:gd name="T6" fmla="*/ 119 w 830"/>
                <a:gd name="T7" fmla="*/ 71 h 795"/>
                <a:gd name="T8" fmla="*/ 121 w 830"/>
                <a:gd name="T9" fmla="*/ 98 h 795"/>
                <a:gd name="T10" fmla="*/ 129 w 830"/>
                <a:gd name="T11" fmla="*/ 124 h 795"/>
                <a:gd name="T12" fmla="*/ 144 w 830"/>
                <a:gd name="T13" fmla="*/ 149 h 795"/>
                <a:gd name="T14" fmla="*/ 569 w 830"/>
                <a:gd name="T15" fmla="*/ 657 h 795"/>
                <a:gd name="T16" fmla="*/ 590 w 830"/>
                <a:gd name="T17" fmla="*/ 678 h 795"/>
                <a:gd name="T18" fmla="*/ 615 w 830"/>
                <a:gd name="T19" fmla="*/ 689 h 795"/>
                <a:gd name="T20" fmla="*/ 641 w 830"/>
                <a:gd name="T21" fmla="*/ 695 h 795"/>
                <a:gd name="T22" fmla="*/ 668 w 830"/>
                <a:gd name="T23" fmla="*/ 695 h 795"/>
                <a:gd name="T24" fmla="*/ 694 w 830"/>
                <a:gd name="T25" fmla="*/ 687 h 795"/>
                <a:gd name="T26" fmla="*/ 719 w 830"/>
                <a:gd name="T27" fmla="*/ 672 h 795"/>
                <a:gd name="T28" fmla="*/ 830 w 830"/>
                <a:gd name="T29" fmla="*/ 578 h 795"/>
                <a:gd name="T30" fmla="*/ 828 w 830"/>
                <a:gd name="T31" fmla="*/ 580 h 795"/>
                <a:gd name="T32" fmla="*/ 600 w 830"/>
                <a:gd name="T33" fmla="*/ 770 h 795"/>
                <a:gd name="T34" fmla="*/ 577 w 830"/>
                <a:gd name="T35" fmla="*/ 786 h 795"/>
                <a:gd name="T36" fmla="*/ 550 w 830"/>
                <a:gd name="T37" fmla="*/ 793 h 795"/>
                <a:gd name="T38" fmla="*/ 522 w 830"/>
                <a:gd name="T39" fmla="*/ 795 h 795"/>
                <a:gd name="T40" fmla="*/ 496 w 830"/>
                <a:gd name="T41" fmla="*/ 789 h 795"/>
                <a:gd name="T42" fmla="*/ 471 w 830"/>
                <a:gd name="T43" fmla="*/ 776 h 795"/>
                <a:gd name="T44" fmla="*/ 450 w 830"/>
                <a:gd name="T45" fmla="*/ 757 h 795"/>
                <a:gd name="T46" fmla="*/ 25 w 830"/>
                <a:gd name="T47" fmla="*/ 247 h 795"/>
                <a:gd name="T48" fmla="*/ 10 w 830"/>
                <a:gd name="T49" fmla="*/ 223 h 795"/>
                <a:gd name="T50" fmla="*/ 2 w 830"/>
                <a:gd name="T51" fmla="*/ 196 h 795"/>
                <a:gd name="T52" fmla="*/ 0 w 830"/>
                <a:gd name="T53" fmla="*/ 170 h 795"/>
                <a:gd name="T54" fmla="*/ 6 w 830"/>
                <a:gd name="T55" fmla="*/ 143 h 795"/>
                <a:gd name="T56" fmla="*/ 19 w 830"/>
                <a:gd name="T57" fmla="*/ 119 h 795"/>
                <a:gd name="T58" fmla="*/ 38 w 830"/>
                <a:gd name="T59" fmla="*/ 98 h 795"/>
                <a:gd name="T60" fmla="*/ 155 w 830"/>
                <a:gd name="T61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30" h="795">
                  <a:moveTo>
                    <a:pt x="155" y="0"/>
                  </a:moveTo>
                  <a:lnTo>
                    <a:pt x="136" y="20"/>
                  </a:lnTo>
                  <a:lnTo>
                    <a:pt x="125" y="45"/>
                  </a:lnTo>
                  <a:lnTo>
                    <a:pt x="119" y="71"/>
                  </a:lnTo>
                  <a:lnTo>
                    <a:pt x="121" y="98"/>
                  </a:lnTo>
                  <a:lnTo>
                    <a:pt x="129" y="124"/>
                  </a:lnTo>
                  <a:lnTo>
                    <a:pt x="144" y="149"/>
                  </a:lnTo>
                  <a:lnTo>
                    <a:pt x="569" y="657"/>
                  </a:lnTo>
                  <a:lnTo>
                    <a:pt x="590" y="678"/>
                  </a:lnTo>
                  <a:lnTo>
                    <a:pt x="615" y="689"/>
                  </a:lnTo>
                  <a:lnTo>
                    <a:pt x="641" y="695"/>
                  </a:lnTo>
                  <a:lnTo>
                    <a:pt x="668" y="695"/>
                  </a:lnTo>
                  <a:lnTo>
                    <a:pt x="694" y="687"/>
                  </a:lnTo>
                  <a:lnTo>
                    <a:pt x="719" y="672"/>
                  </a:lnTo>
                  <a:lnTo>
                    <a:pt x="830" y="578"/>
                  </a:lnTo>
                  <a:lnTo>
                    <a:pt x="828" y="580"/>
                  </a:lnTo>
                  <a:lnTo>
                    <a:pt x="600" y="770"/>
                  </a:lnTo>
                  <a:lnTo>
                    <a:pt x="577" y="786"/>
                  </a:lnTo>
                  <a:lnTo>
                    <a:pt x="550" y="793"/>
                  </a:lnTo>
                  <a:lnTo>
                    <a:pt x="522" y="795"/>
                  </a:lnTo>
                  <a:lnTo>
                    <a:pt x="496" y="789"/>
                  </a:lnTo>
                  <a:lnTo>
                    <a:pt x="471" y="776"/>
                  </a:lnTo>
                  <a:lnTo>
                    <a:pt x="450" y="757"/>
                  </a:lnTo>
                  <a:lnTo>
                    <a:pt x="25" y="247"/>
                  </a:lnTo>
                  <a:lnTo>
                    <a:pt x="10" y="223"/>
                  </a:lnTo>
                  <a:lnTo>
                    <a:pt x="2" y="196"/>
                  </a:lnTo>
                  <a:lnTo>
                    <a:pt x="0" y="170"/>
                  </a:lnTo>
                  <a:lnTo>
                    <a:pt x="6" y="143"/>
                  </a:lnTo>
                  <a:lnTo>
                    <a:pt x="19" y="119"/>
                  </a:lnTo>
                  <a:lnTo>
                    <a:pt x="38" y="98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7" name="Freeform 21">
              <a:extLst>
                <a:ext uri="{FF2B5EF4-FFF2-40B4-BE49-F238E27FC236}">
                  <a16:creationId xmlns:a16="http://schemas.microsoft.com/office/drawing/2014/main" id="{31192DAC-2B31-D933-98F1-F3B1CDA5E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6743" y="3605444"/>
              <a:ext cx="344985" cy="781513"/>
            </a:xfrm>
            <a:custGeom>
              <a:avLst/>
              <a:gdLst>
                <a:gd name="T0" fmla="*/ 240 w 407"/>
                <a:gd name="T1" fmla="*/ 0 h 922"/>
                <a:gd name="T2" fmla="*/ 269 w 407"/>
                <a:gd name="T3" fmla="*/ 2 h 922"/>
                <a:gd name="T4" fmla="*/ 407 w 407"/>
                <a:gd name="T5" fmla="*/ 32 h 922"/>
                <a:gd name="T6" fmla="*/ 376 w 407"/>
                <a:gd name="T7" fmla="*/ 34 h 922"/>
                <a:gd name="T8" fmla="*/ 348 w 407"/>
                <a:gd name="T9" fmla="*/ 43 h 922"/>
                <a:gd name="T10" fmla="*/ 324 w 407"/>
                <a:gd name="T11" fmla="*/ 60 h 922"/>
                <a:gd name="T12" fmla="*/ 305 w 407"/>
                <a:gd name="T13" fmla="*/ 85 h 922"/>
                <a:gd name="T14" fmla="*/ 293 w 407"/>
                <a:gd name="T15" fmla="*/ 115 h 922"/>
                <a:gd name="T16" fmla="*/ 151 w 407"/>
                <a:gd name="T17" fmla="*/ 763 h 922"/>
                <a:gd name="T18" fmla="*/ 150 w 407"/>
                <a:gd name="T19" fmla="*/ 791 h 922"/>
                <a:gd name="T20" fmla="*/ 155 w 407"/>
                <a:gd name="T21" fmla="*/ 818 h 922"/>
                <a:gd name="T22" fmla="*/ 167 w 407"/>
                <a:gd name="T23" fmla="*/ 842 h 922"/>
                <a:gd name="T24" fmla="*/ 184 w 407"/>
                <a:gd name="T25" fmla="*/ 863 h 922"/>
                <a:gd name="T26" fmla="*/ 206 w 407"/>
                <a:gd name="T27" fmla="*/ 880 h 922"/>
                <a:gd name="T28" fmla="*/ 233 w 407"/>
                <a:gd name="T29" fmla="*/ 890 h 922"/>
                <a:gd name="T30" fmla="*/ 386 w 407"/>
                <a:gd name="T31" fmla="*/ 922 h 922"/>
                <a:gd name="T32" fmla="*/ 375 w 407"/>
                <a:gd name="T33" fmla="*/ 920 h 922"/>
                <a:gd name="T34" fmla="*/ 83 w 407"/>
                <a:gd name="T35" fmla="*/ 857 h 922"/>
                <a:gd name="T36" fmla="*/ 57 w 407"/>
                <a:gd name="T37" fmla="*/ 848 h 922"/>
                <a:gd name="T38" fmla="*/ 34 w 407"/>
                <a:gd name="T39" fmla="*/ 831 h 922"/>
                <a:gd name="T40" fmla="*/ 15 w 407"/>
                <a:gd name="T41" fmla="*/ 810 h 922"/>
                <a:gd name="T42" fmla="*/ 4 w 407"/>
                <a:gd name="T43" fmla="*/ 786 h 922"/>
                <a:gd name="T44" fmla="*/ 0 w 407"/>
                <a:gd name="T45" fmla="*/ 759 h 922"/>
                <a:gd name="T46" fmla="*/ 2 w 407"/>
                <a:gd name="T47" fmla="*/ 731 h 922"/>
                <a:gd name="T48" fmla="*/ 142 w 407"/>
                <a:gd name="T49" fmla="*/ 83 h 922"/>
                <a:gd name="T50" fmla="*/ 153 w 407"/>
                <a:gd name="T51" fmla="*/ 56 h 922"/>
                <a:gd name="T52" fmla="*/ 168 w 407"/>
                <a:gd name="T53" fmla="*/ 34 h 922"/>
                <a:gd name="T54" fmla="*/ 189 w 407"/>
                <a:gd name="T55" fmla="*/ 15 h 922"/>
                <a:gd name="T56" fmla="*/ 214 w 407"/>
                <a:gd name="T57" fmla="*/ 4 h 922"/>
                <a:gd name="T58" fmla="*/ 240 w 407"/>
                <a:gd name="T59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7" h="922">
                  <a:moveTo>
                    <a:pt x="240" y="0"/>
                  </a:moveTo>
                  <a:lnTo>
                    <a:pt x="269" y="2"/>
                  </a:lnTo>
                  <a:lnTo>
                    <a:pt x="407" y="32"/>
                  </a:lnTo>
                  <a:lnTo>
                    <a:pt x="376" y="34"/>
                  </a:lnTo>
                  <a:lnTo>
                    <a:pt x="348" y="43"/>
                  </a:lnTo>
                  <a:lnTo>
                    <a:pt x="324" y="60"/>
                  </a:lnTo>
                  <a:lnTo>
                    <a:pt x="305" y="85"/>
                  </a:lnTo>
                  <a:lnTo>
                    <a:pt x="293" y="115"/>
                  </a:lnTo>
                  <a:lnTo>
                    <a:pt x="151" y="763"/>
                  </a:lnTo>
                  <a:lnTo>
                    <a:pt x="150" y="791"/>
                  </a:lnTo>
                  <a:lnTo>
                    <a:pt x="155" y="818"/>
                  </a:lnTo>
                  <a:lnTo>
                    <a:pt x="167" y="842"/>
                  </a:lnTo>
                  <a:lnTo>
                    <a:pt x="184" y="863"/>
                  </a:lnTo>
                  <a:lnTo>
                    <a:pt x="206" y="880"/>
                  </a:lnTo>
                  <a:lnTo>
                    <a:pt x="233" y="890"/>
                  </a:lnTo>
                  <a:lnTo>
                    <a:pt x="386" y="922"/>
                  </a:lnTo>
                  <a:lnTo>
                    <a:pt x="375" y="920"/>
                  </a:lnTo>
                  <a:lnTo>
                    <a:pt x="83" y="857"/>
                  </a:lnTo>
                  <a:lnTo>
                    <a:pt x="57" y="848"/>
                  </a:lnTo>
                  <a:lnTo>
                    <a:pt x="34" y="831"/>
                  </a:lnTo>
                  <a:lnTo>
                    <a:pt x="15" y="810"/>
                  </a:lnTo>
                  <a:lnTo>
                    <a:pt x="4" y="786"/>
                  </a:lnTo>
                  <a:lnTo>
                    <a:pt x="0" y="759"/>
                  </a:lnTo>
                  <a:lnTo>
                    <a:pt x="2" y="731"/>
                  </a:lnTo>
                  <a:lnTo>
                    <a:pt x="142" y="83"/>
                  </a:lnTo>
                  <a:lnTo>
                    <a:pt x="153" y="56"/>
                  </a:lnTo>
                  <a:lnTo>
                    <a:pt x="168" y="34"/>
                  </a:lnTo>
                  <a:lnTo>
                    <a:pt x="189" y="15"/>
                  </a:lnTo>
                  <a:lnTo>
                    <a:pt x="214" y="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A0B0B74A-15D1-5797-A09D-0483D8149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955" y="4297109"/>
              <a:ext cx="789990" cy="493319"/>
            </a:xfrm>
            <a:custGeom>
              <a:avLst/>
              <a:gdLst>
                <a:gd name="T0" fmla="*/ 709 w 932"/>
                <a:gd name="T1" fmla="*/ 0 h 582"/>
                <a:gd name="T2" fmla="*/ 736 w 932"/>
                <a:gd name="T3" fmla="*/ 6 h 582"/>
                <a:gd name="T4" fmla="*/ 760 w 932"/>
                <a:gd name="T5" fmla="*/ 17 h 582"/>
                <a:gd name="T6" fmla="*/ 781 w 932"/>
                <a:gd name="T7" fmla="*/ 36 h 582"/>
                <a:gd name="T8" fmla="*/ 798 w 932"/>
                <a:gd name="T9" fmla="*/ 58 h 582"/>
                <a:gd name="T10" fmla="*/ 930 w 932"/>
                <a:gd name="T11" fmla="*/ 325 h 582"/>
                <a:gd name="T12" fmla="*/ 932 w 932"/>
                <a:gd name="T13" fmla="*/ 331 h 582"/>
                <a:gd name="T14" fmla="*/ 866 w 932"/>
                <a:gd name="T15" fmla="*/ 198 h 582"/>
                <a:gd name="T16" fmla="*/ 851 w 932"/>
                <a:gd name="T17" fmla="*/ 176 h 582"/>
                <a:gd name="T18" fmla="*/ 830 w 932"/>
                <a:gd name="T19" fmla="*/ 157 h 582"/>
                <a:gd name="T20" fmla="*/ 806 w 932"/>
                <a:gd name="T21" fmla="*/ 145 h 582"/>
                <a:gd name="T22" fmla="*/ 779 w 932"/>
                <a:gd name="T23" fmla="*/ 140 h 582"/>
                <a:gd name="T24" fmla="*/ 751 w 932"/>
                <a:gd name="T25" fmla="*/ 142 h 582"/>
                <a:gd name="T26" fmla="*/ 724 w 932"/>
                <a:gd name="T27" fmla="*/ 151 h 582"/>
                <a:gd name="T28" fmla="*/ 129 w 932"/>
                <a:gd name="T29" fmla="*/ 446 h 582"/>
                <a:gd name="T30" fmla="*/ 106 w 932"/>
                <a:gd name="T31" fmla="*/ 461 h 582"/>
                <a:gd name="T32" fmla="*/ 89 w 932"/>
                <a:gd name="T33" fmla="*/ 482 h 582"/>
                <a:gd name="T34" fmla="*/ 76 w 932"/>
                <a:gd name="T35" fmla="*/ 504 h 582"/>
                <a:gd name="T36" fmla="*/ 70 w 932"/>
                <a:gd name="T37" fmla="*/ 531 h 582"/>
                <a:gd name="T38" fmla="*/ 70 w 932"/>
                <a:gd name="T39" fmla="*/ 557 h 582"/>
                <a:gd name="T40" fmla="*/ 78 w 932"/>
                <a:gd name="T41" fmla="*/ 582 h 582"/>
                <a:gd name="T42" fmla="*/ 11 w 932"/>
                <a:gd name="T43" fmla="*/ 448 h 582"/>
                <a:gd name="T44" fmla="*/ 2 w 932"/>
                <a:gd name="T45" fmla="*/ 421 h 582"/>
                <a:gd name="T46" fmla="*/ 0 w 932"/>
                <a:gd name="T47" fmla="*/ 393 h 582"/>
                <a:gd name="T48" fmla="*/ 6 w 932"/>
                <a:gd name="T49" fmla="*/ 366 h 582"/>
                <a:gd name="T50" fmla="*/ 19 w 932"/>
                <a:gd name="T51" fmla="*/ 342 h 582"/>
                <a:gd name="T52" fmla="*/ 36 w 932"/>
                <a:gd name="T53" fmla="*/ 321 h 582"/>
                <a:gd name="T54" fmla="*/ 59 w 932"/>
                <a:gd name="T55" fmla="*/ 306 h 582"/>
                <a:gd name="T56" fmla="*/ 654 w 932"/>
                <a:gd name="T57" fmla="*/ 11 h 582"/>
                <a:gd name="T58" fmla="*/ 681 w 932"/>
                <a:gd name="T59" fmla="*/ 2 h 582"/>
                <a:gd name="T60" fmla="*/ 709 w 932"/>
                <a:gd name="T6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32" h="582">
                  <a:moveTo>
                    <a:pt x="709" y="0"/>
                  </a:moveTo>
                  <a:lnTo>
                    <a:pt x="736" y="6"/>
                  </a:lnTo>
                  <a:lnTo>
                    <a:pt x="760" y="17"/>
                  </a:lnTo>
                  <a:lnTo>
                    <a:pt x="781" y="36"/>
                  </a:lnTo>
                  <a:lnTo>
                    <a:pt x="798" y="58"/>
                  </a:lnTo>
                  <a:lnTo>
                    <a:pt x="930" y="325"/>
                  </a:lnTo>
                  <a:lnTo>
                    <a:pt x="932" y="331"/>
                  </a:lnTo>
                  <a:lnTo>
                    <a:pt x="866" y="198"/>
                  </a:lnTo>
                  <a:lnTo>
                    <a:pt x="851" y="176"/>
                  </a:lnTo>
                  <a:lnTo>
                    <a:pt x="830" y="157"/>
                  </a:lnTo>
                  <a:lnTo>
                    <a:pt x="806" y="145"/>
                  </a:lnTo>
                  <a:lnTo>
                    <a:pt x="779" y="140"/>
                  </a:lnTo>
                  <a:lnTo>
                    <a:pt x="751" y="142"/>
                  </a:lnTo>
                  <a:lnTo>
                    <a:pt x="724" y="151"/>
                  </a:lnTo>
                  <a:lnTo>
                    <a:pt x="129" y="446"/>
                  </a:lnTo>
                  <a:lnTo>
                    <a:pt x="106" y="461"/>
                  </a:lnTo>
                  <a:lnTo>
                    <a:pt x="89" y="482"/>
                  </a:lnTo>
                  <a:lnTo>
                    <a:pt x="76" y="504"/>
                  </a:lnTo>
                  <a:lnTo>
                    <a:pt x="70" y="531"/>
                  </a:lnTo>
                  <a:lnTo>
                    <a:pt x="70" y="557"/>
                  </a:lnTo>
                  <a:lnTo>
                    <a:pt x="78" y="582"/>
                  </a:lnTo>
                  <a:lnTo>
                    <a:pt x="11" y="448"/>
                  </a:lnTo>
                  <a:lnTo>
                    <a:pt x="2" y="421"/>
                  </a:lnTo>
                  <a:lnTo>
                    <a:pt x="0" y="393"/>
                  </a:lnTo>
                  <a:lnTo>
                    <a:pt x="6" y="366"/>
                  </a:lnTo>
                  <a:lnTo>
                    <a:pt x="19" y="342"/>
                  </a:lnTo>
                  <a:lnTo>
                    <a:pt x="36" y="321"/>
                  </a:lnTo>
                  <a:lnTo>
                    <a:pt x="59" y="306"/>
                  </a:lnTo>
                  <a:lnTo>
                    <a:pt x="654" y="11"/>
                  </a:lnTo>
                  <a:lnTo>
                    <a:pt x="681" y="2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432BE6C4-23DD-3CED-48F4-6E16913BF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1213" y="4313215"/>
              <a:ext cx="734046" cy="603511"/>
            </a:xfrm>
            <a:custGeom>
              <a:avLst/>
              <a:gdLst>
                <a:gd name="T0" fmla="*/ 153 w 866"/>
                <a:gd name="T1" fmla="*/ 0 h 712"/>
                <a:gd name="T2" fmla="*/ 182 w 866"/>
                <a:gd name="T3" fmla="*/ 2 h 712"/>
                <a:gd name="T4" fmla="*/ 208 w 866"/>
                <a:gd name="T5" fmla="*/ 9 h 712"/>
                <a:gd name="T6" fmla="*/ 806 w 866"/>
                <a:gd name="T7" fmla="*/ 300 h 712"/>
                <a:gd name="T8" fmla="*/ 830 w 866"/>
                <a:gd name="T9" fmla="*/ 315 h 712"/>
                <a:gd name="T10" fmla="*/ 847 w 866"/>
                <a:gd name="T11" fmla="*/ 336 h 712"/>
                <a:gd name="T12" fmla="*/ 860 w 866"/>
                <a:gd name="T13" fmla="*/ 361 h 712"/>
                <a:gd name="T14" fmla="*/ 866 w 866"/>
                <a:gd name="T15" fmla="*/ 387 h 712"/>
                <a:gd name="T16" fmla="*/ 864 w 866"/>
                <a:gd name="T17" fmla="*/ 415 h 712"/>
                <a:gd name="T18" fmla="*/ 855 w 866"/>
                <a:gd name="T19" fmla="*/ 442 h 712"/>
                <a:gd name="T20" fmla="*/ 724 w 866"/>
                <a:gd name="T21" fmla="*/ 708 h 712"/>
                <a:gd name="T22" fmla="*/ 724 w 866"/>
                <a:gd name="T23" fmla="*/ 712 h 712"/>
                <a:gd name="T24" fmla="*/ 789 w 866"/>
                <a:gd name="T25" fmla="*/ 580 h 712"/>
                <a:gd name="T26" fmla="*/ 796 w 866"/>
                <a:gd name="T27" fmla="*/ 553 h 712"/>
                <a:gd name="T28" fmla="*/ 798 w 866"/>
                <a:gd name="T29" fmla="*/ 525 h 712"/>
                <a:gd name="T30" fmla="*/ 792 w 866"/>
                <a:gd name="T31" fmla="*/ 499 h 712"/>
                <a:gd name="T32" fmla="*/ 781 w 866"/>
                <a:gd name="T33" fmla="*/ 474 h 712"/>
                <a:gd name="T34" fmla="*/ 762 w 866"/>
                <a:gd name="T35" fmla="*/ 453 h 712"/>
                <a:gd name="T36" fmla="*/ 739 w 866"/>
                <a:gd name="T37" fmla="*/ 438 h 712"/>
                <a:gd name="T38" fmla="*/ 142 w 866"/>
                <a:gd name="T39" fmla="*/ 147 h 712"/>
                <a:gd name="T40" fmla="*/ 115 w 866"/>
                <a:gd name="T41" fmla="*/ 140 h 712"/>
                <a:gd name="T42" fmla="*/ 87 w 866"/>
                <a:gd name="T43" fmla="*/ 138 h 712"/>
                <a:gd name="T44" fmla="*/ 63 w 866"/>
                <a:gd name="T45" fmla="*/ 143 h 712"/>
                <a:gd name="T46" fmla="*/ 38 w 866"/>
                <a:gd name="T47" fmla="*/ 155 h 712"/>
                <a:gd name="T48" fmla="*/ 17 w 866"/>
                <a:gd name="T49" fmla="*/ 172 h 712"/>
                <a:gd name="T50" fmla="*/ 0 w 866"/>
                <a:gd name="T51" fmla="*/ 194 h 712"/>
                <a:gd name="T52" fmla="*/ 66 w 866"/>
                <a:gd name="T53" fmla="*/ 58 h 712"/>
                <a:gd name="T54" fmla="*/ 81 w 866"/>
                <a:gd name="T55" fmla="*/ 36 h 712"/>
                <a:gd name="T56" fmla="*/ 102 w 866"/>
                <a:gd name="T57" fmla="*/ 17 h 712"/>
                <a:gd name="T58" fmla="*/ 127 w 866"/>
                <a:gd name="T59" fmla="*/ 5 h 712"/>
                <a:gd name="T60" fmla="*/ 153 w 866"/>
                <a:gd name="T61" fmla="*/ 0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66" h="712">
                  <a:moveTo>
                    <a:pt x="153" y="0"/>
                  </a:moveTo>
                  <a:lnTo>
                    <a:pt x="182" y="2"/>
                  </a:lnTo>
                  <a:lnTo>
                    <a:pt x="208" y="9"/>
                  </a:lnTo>
                  <a:lnTo>
                    <a:pt x="806" y="300"/>
                  </a:lnTo>
                  <a:lnTo>
                    <a:pt x="830" y="315"/>
                  </a:lnTo>
                  <a:lnTo>
                    <a:pt x="847" y="336"/>
                  </a:lnTo>
                  <a:lnTo>
                    <a:pt x="860" y="361"/>
                  </a:lnTo>
                  <a:lnTo>
                    <a:pt x="866" y="387"/>
                  </a:lnTo>
                  <a:lnTo>
                    <a:pt x="864" y="415"/>
                  </a:lnTo>
                  <a:lnTo>
                    <a:pt x="855" y="442"/>
                  </a:lnTo>
                  <a:lnTo>
                    <a:pt x="724" y="708"/>
                  </a:lnTo>
                  <a:lnTo>
                    <a:pt x="724" y="712"/>
                  </a:lnTo>
                  <a:lnTo>
                    <a:pt x="789" y="580"/>
                  </a:lnTo>
                  <a:lnTo>
                    <a:pt x="796" y="553"/>
                  </a:lnTo>
                  <a:lnTo>
                    <a:pt x="798" y="525"/>
                  </a:lnTo>
                  <a:lnTo>
                    <a:pt x="792" y="499"/>
                  </a:lnTo>
                  <a:lnTo>
                    <a:pt x="781" y="474"/>
                  </a:lnTo>
                  <a:lnTo>
                    <a:pt x="762" y="453"/>
                  </a:lnTo>
                  <a:lnTo>
                    <a:pt x="739" y="438"/>
                  </a:lnTo>
                  <a:lnTo>
                    <a:pt x="142" y="147"/>
                  </a:lnTo>
                  <a:lnTo>
                    <a:pt x="115" y="140"/>
                  </a:lnTo>
                  <a:lnTo>
                    <a:pt x="87" y="138"/>
                  </a:lnTo>
                  <a:lnTo>
                    <a:pt x="63" y="143"/>
                  </a:lnTo>
                  <a:lnTo>
                    <a:pt x="38" y="155"/>
                  </a:lnTo>
                  <a:lnTo>
                    <a:pt x="17" y="172"/>
                  </a:lnTo>
                  <a:lnTo>
                    <a:pt x="0" y="194"/>
                  </a:lnTo>
                  <a:lnTo>
                    <a:pt x="66" y="58"/>
                  </a:lnTo>
                  <a:lnTo>
                    <a:pt x="81" y="36"/>
                  </a:lnTo>
                  <a:lnTo>
                    <a:pt x="102" y="17"/>
                  </a:lnTo>
                  <a:lnTo>
                    <a:pt x="127" y="5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20A2EDE2-0B26-10A6-EFF8-65710D11BE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2858" y="3635959"/>
              <a:ext cx="338204" cy="781513"/>
            </a:xfrm>
            <a:custGeom>
              <a:avLst/>
              <a:gdLst>
                <a:gd name="T0" fmla="*/ 161 w 399"/>
                <a:gd name="T1" fmla="*/ 0 h 922"/>
                <a:gd name="T2" fmla="*/ 189 w 399"/>
                <a:gd name="T3" fmla="*/ 5 h 922"/>
                <a:gd name="T4" fmla="*/ 214 w 399"/>
                <a:gd name="T5" fmla="*/ 17 h 922"/>
                <a:gd name="T6" fmla="*/ 235 w 399"/>
                <a:gd name="T7" fmla="*/ 34 h 922"/>
                <a:gd name="T8" fmla="*/ 250 w 399"/>
                <a:gd name="T9" fmla="*/ 56 h 922"/>
                <a:gd name="T10" fmla="*/ 259 w 399"/>
                <a:gd name="T11" fmla="*/ 83 h 922"/>
                <a:gd name="T12" fmla="*/ 397 w 399"/>
                <a:gd name="T13" fmla="*/ 733 h 922"/>
                <a:gd name="T14" fmla="*/ 399 w 399"/>
                <a:gd name="T15" fmla="*/ 761 h 922"/>
                <a:gd name="T16" fmla="*/ 393 w 399"/>
                <a:gd name="T17" fmla="*/ 787 h 922"/>
                <a:gd name="T18" fmla="*/ 382 w 399"/>
                <a:gd name="T19" fmla="*/ 812 h 922"/>
                <a:gd name="T20" fmla="*/ 365 w 399"/>
                <a:gd name="T21" fmla="*/ 833 h 922"/>
                <a:gd name="T22" fmla="*/ 342 w 399"/>
                <a:gd name="T23" fmla="*/ 850 h 922"/>
                <a:gd name="T24" fmla="*/ 316 w 399"/>
                <a:gd name="T25" fmla="*/ 859 h 922"/>
                <a:gd name="T26" fmla="*/ 25 w 399"/>
                <a:gd name="T27" fmla="*/ 922 h 922"/>
                <a:gd name="T28" fmla="*/ 13 w 399"/>
                <a:gd name="T29" fmla="*/ 922 h 922"/>
                <a:gd name="T30" fmla="*/ 170 w 399"/>
                <a:gd name="T31" fmla="*/ 889 h 922"/>
                <a:gd name="T32" fmla="*/ 197 w 399"/>
                <a:gd name="T33" fmla="*/ 880 h 922"/>
                <a:gd name="T34" fmla="*/ 219 w 399"/>
                <a:gd name="T35" fmla="*/ 863 h 922"/>
                <a:gd name="T36" fmla="*/ 236 w 399"/>
                <a:gd name="T37" fmla="*/ 842 h 922"/>
                <a:gd name="T38" fmla="*/ 250 w 399"/>
                <a:gd name="T39" fmla="*/ 818 h 922"/>
                <a:gd name="T40" fmla="*/ 253 w 399"/>
                <a:gd name="T41" fmla="*/ 791 h 922"/>
                <a:gd name="T42" fmla="*/ 252 w 399"/>
                <a:gd name="T43" fmla="*/ 763 h 922"/>
                <a:gd name="T44" fmla="*/ 114 w 399"/>
                <a:gd name="T45" fmla="*/ 113 h 922"/>
                <a:gd name="T46" fmla="*/ 102 w 399"/>
                <a:gd name="T47" fmla="*/ 85 h 922"/>
                <a:gd name="T48" fmla="*/ 85 w 399"/>
                <a:gd name="T49" fmla="*/ 60 h 922"/>
                <a:gd name="T50" fmla="*/ 59 w 399"/>
                <a:gd name="T51" fmla="*/ 41 h 922"/>
                <a:gd name="T52" fmla="*/ 30 w 399"/>
                <a:gd name="T53" fmla="*/ 32 h 922"/>
                <a:gd name="T54" fmla="*/ 0 w 399"/>
                <a:gd name="T55" fmla="*/ 30 h 922"/>
                <a:gd name="T56" fmla="*/ 132 w 399"/>
                <a:gd name="T57" fmla="*/ 2 h 922"/>
                <a:gd name="T58" fmla="*/ 161 w 399"/>
                <a:gd name="T59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9" h="922">
                  <a:moveTo>
                    <a:pt x="161" y="0"/>
                  </a:moveTo>
                  <a:lnTo>
                    <a:pt x="189" y="5"/>
                  </a:lnTo>
                  <a:lnTo>
                    <a:pt x="214" y="17"/>
                  </a:lnTo>
                  <a:lnTo>
                    <a:pt x="235" y="34"/>
                  </a:lnTo>
                  <a:lnTo>
                    <a:pt x="250" y="56"/>
                  </a:lnTo>
                  <a:lnTo>
                    <a:pt x="259" y="83"/>
                  </a:lnTo>
                  <a:lnTo>
                    <a:pt x="397" y="733"/>
                  </a:lnTo>
                  <a:lnTo>
                    <a:pt x="399" y="761"/>
                  </a:lnTo>
                  <a:lnTo>
                    <a:pt x="393" y="787"/>
                  </a:lnTo>
                  <a:lnTo>
                    <a:pt x="382" y="812"/>
                  </a:lnTo>
                  <a:lnTo>
                    <a:pt x="365" y="833"/>
                  </a:lnTo>
                  <a:lnTo>
                    <a:pt x="342" y="850"/>
                  </a:lnTo>
                  <a:lnTo>
                    <a:pt x="316" y="859"/>
                  </a:lnTo>
                  <a:lnTo>
                    <a:pt x="25" y="922"/>
                  </a:lnTo>
                  <a:lnTo>
                    <a:pt x="13" y="922"/>
                  </a:lnTo>
                  <a:lnTo>
                    <a:pt x="170" y="889"/>
                  </a:lnTo>
                  <a:lnTo>
                    <a:pt x="197" y="880"/>
                  </a:lnTo>
                  <a:lnTo>
                    <a:pt x="219" y="863"/>
                  </a:lnTo>
                  <a:lnTo>
                    <a:pt x="236" y="842"/>
                  </a:lnTo>
                  <a:lnTo>
                    <a:pt x="250" y="818"/>
                  </a:lnTo>
                  <a:lnTo>
                    <a:pt x="253" y="791"/>
                  </a:lnTo>
                  <a:lnTo>
                    <a:pt x="252" y="763"/>
                  </a:lnTo>
                  <a:lnTo>
                    <a:pt x="114" y="113"/>
                  </a:lnTo>
                  <a:lnTo>
                    <a:pt x="102" y="85"/>
                  </a:lnTo>
                  <a:lnTo>
                    <a:pt x="85" y="60"/>
                  </a:lnTo>
                  <a:lnTo>
                    <a:pt x="59" y="41"/>
                  </a:lnTo>
                  <a:lnTo>
                    <a:pt x="30" y="32"/>
                  </a:lnTo>
                  <a:lnTo>
                    <a:pt x="0" y="30"/>
                  </a:lnTo>
                  <a:lnTo>
                    <a:pt x="132" y="2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BFD0D3DF-AA41-C3E8-B4AD-D86479DBB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6904" y="2945141"/>
              <a:ext cx="710312" cy="673017"/>
            </a:xfrm>
            <a:custGeom>
              <a:avLst/>
              <a:gdLst>
                <a:gd name="T0" fmla="*/ 687 w 838"/>
                <a:gd name="T1" fmla="*/ 0 h 794"/>
                <a:gd name="T2" fmla="*/ 800 w 838"/>
                <a:gd name="T3" fmla="*/ 95 h 794"/>
                <a:gd name="T4" fmla="*/ 819 w 838"/>
                <a:gd name="T5" fmla="*/ 116 h 794"/>
                <a:gd name="T6" fmla="*/ 832 w 838"/>
                <a:gd name="T7" fmla="*/ 140 h 794"/>
                <a:gd name="T8" fmla="*/ 838 w 838"/>
                <a:gd name="T9" fmla="*/ 167 h 794"/>
                <a:gd name="T10" fmla="*/ 836 w 838"/>
                <a:gd name="T11" fmla="*/ 195 h 794"/>
                <a:gd name="T12" fmla="*/ 828 w 838"/>
                <a:gd name="T13" fmla="*/ 221 h 794"/>
                <a:gd name="T14" fmla="*/ 813 w 838"/>
                <a:gd name="T15" fmla="*/ 244 h 794"/>
                <a:gd name="T16" fmla="*/ 388 w 838"/>
                <a:gd name="T17" fmla="*/ 756 h 794"/>
                <a:gd name="T18" fmla="*/ 367 w 838"/>
                <a:gd name="T19" fmla="*/ 775 h 794"/>
                <a:gd name="T20" fmla="*/ 343 w 838"/>
                <a:gd name="T21" fmla="*/ 788 h 794"/>
                <a:gd name="T22" fmla="*/ 316 w 838"/>
                <a:gd name="T23" fmla="*/ 794 h 794"/>
                <a:gd name="T24" fmla="*/ 290 w 838"/>
                <a:gd name="T25" fmla="*/ 792 h 794"/>
                <a:gd name="T26" fmla="*/ 263 w 838"/>
                <a:gd name="T27" fmla="*/ 784 h 794"/>
                <a:gd name="T28" fmla="*/ 239 w 838"/>
                <a:gd name="T29" fmla="*/ 769 h 794"/>
                <a:gd name="T30" fmla="*/ 10 w 838"/>
                <a:gd name="T31" fmla="*/ 578 h 794"/>
                <a:gd name="T32" fmla="*/ 4 w 838"/>
                <a:gd name="T33" fmla="*/ 575 h 794"/>
                <a:gd name="T34" fmla="*/ 0 w 838"/>
                <a:gd name="T35" fmla="*/ 569 h 794"/>
                <a:gd name="T36" fmla="*/ 116 w 838"/>
                <a:gd name="T37" fmla="*/ 665 h 794"/>
                <a:gd name="T38" fmla="*/ 138 w 838"/>
                <a:gd name="T39" fmla="*/ 680 h 794"/>
                <a:gd name="T40" fmla="*/ 165 w 838"/>
                <a:gd name="T41" fmla="*/ 688 h 794"/>
                <a:gd name="T42" fmla="*/ 193 w 838"/>
                <a:gd name="T43" fmla="*/ 688 h 794"/>
                <a:gd name="T44" fmla="*/ 220 w 838"/>
                <a:gd name="T45" fmla="*/ 682 h 794"/>
                <a:gd name="T46" fmla="*/ 244 w 838"/>
                <a:gd name="T47" fmla="*/ 671 h 794"/>
                <a:gd name="T48" fmla="*/ 265 w 838"/>
                <a:gd name="T49" fmla="*/ 650 h 794"/>
                <a:gd name="T50" fmla="*/ 689 w 838"/>
                <a:gd name="T51" fmla="*/ 140 h 794"/>
                <a:gd name="T52" fmla="*/ 706 w 838"/>
                <a:gd name="T53" fmla="*/ 114 h 794"/>
                <a:gd name="T54" fmla="*/ 713 w 838"/>
                <a:gd name="T55" fmla="*/ 85 h 794"/>
                <a:gd name="T56" fmla="*/ 711 w 838"/>
                <a:gd name="T57" fmla="*/ 55 h 794"/>
                <a:gd name="T58" fmla="*/ 704 w 838"/>
                <a:gd name="T59" fmla="*/ 27 h 794"/>
                <a:gd name="T60" fmla="*/ 687 w 838"/>
                <a:gd name="T61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38" h="794">
                  <a:moveTo>
                    <a:pt x="687" y="0"/>
                  </a:moveTo>
                  <a:lnTo>
                    <a:pt x="800" y="95"/>
                  </a:lnTo>
                  <a:lnTo>
                    <a:pt x="819" y="116"/>
                  </a:lnTo>
                  <a:lnTo>
                    <a:pt x="832" y="140"/>
                  </a:lnTo>
                  <a:lnTo>
                    <a:pt x="838" y="167"/>
                  </a:lnTo>
                  <a:lnTo>
                    <a:pt x="836" y="195"/>
                  </a:lnTo>
                  <a:lnTo>
                    <a:pt x="828" y="221"/>
                  </a:lnTo>
                  <a:lnTo>
                    <a:pt x="813" y="244"/>
                  </a:lnTo>
                  <a:lnTo>
                    <a:pt x="388" y="756"/>
                  </a:lnTo>
                  <a:lnTo>
                    <a:pt x="367" y="775"/>
                  </a:lnTo>
                  <a:lnTo>
                    <a:pt x="343" y="788"/>
                  </a:lnTo>
                  <a:lnTo>
                    <a:pt x="316" y="794"/>
                  </a:lnTo>
                  <a:lnTo>
                    <a:pt x="290" y="792"/>
                  </a:lnTo>
                  <a:lnTo>
                    <a:pt x="263" y="784"/>
                  </a:lnTo>
                  <a:lnTo>
                    <a:pt x="239" y="769"/>
                  </a:lnTo>
                  <a:lnTo>
                    <a:pt x="10" y="578"/>
                  </a:lnTo>
                  <a:lnTo>
                    <a:pt x="4" y="575"/>
                  </a:lnTo>
                  <a:lnTo>
                    <a:pt x="0" y="569"/>
                  </a:lnTo>
                  <a:lnTo>
                    <a:pt x="116" y="665"/>
                  </a:lnTo>
                  <a:lnTo>
                    <a:pt x="138" y="680"/>
                  </a:lnTo>
                  <a:lnTo>
                    <a:pt x="165" y="688"/>
                  </a:lnTo>
                  <a:lnTo>
                    <a:pt x="193" y="688"/>
                  </a:lnTo>
                  <a:lnTo>
                    <a:pt x="220" y="682"/>
                  </a:lnTo>
                  <a:lnTo>
                    <a:pt x="244" y="671"/>
                  </a:lnTo>
                  <a:lnTo>
                    <a:pt x="265" y="650"/>
                  </a:lnTo>
                  <a:lnTo>
                    <a:pt x="689" y="140"/>
                  </a:lnTo>
                  <a:lnTo>
                    <a:pt x="706" y="114"/>
                  </a:lnTo>
                  <a:lnTo>
                    <a:pt x="713" y="85"/>
                  </a:lnTo>
                  <a:lnTo>
                    <a:pt x="711" y="55"/>
                  </a:lnTo>
                  <a:lnTo>
                    <a:pt x="704" y="27"/>
                  </a:lnTo>
                  <a:lnTo>
                    <a:pt x="687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C92C158A-233B-452A-D06E-B33C29F162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436" y="2849359"/>
              <a:ext cx="744218" cy="212755"/>
            </a:xfrm>
            <a:custGeom>
              <a:avLst/>
              <a:gdLst>
                <a:gd name="T0" fmla="*/ 0 w 878"/>
                <a:gd name="T1" fmla="*/ 0 h 251"/>
                <a:gd name="T2" fmla="*/ 6 w 878"/>
                <a:gd name="T3" fmla="*/ 34 h 251"/>
                <a:gd name="T4" fmla="*/ 21 w 878"/>
                <a:gd name="T5" fmla="*/ 62 h 251"/>
                <a:gd name="T6" fmla="*/ 44 w 878"/>
                <a:gd name="T7" fmla="*/ 85 h 251"/>
                <a:gd name="T8" fmla="*/ 74 w 878"/>
                <a:gd name="T9" fmla="*/ 100 h 251"/>
                <a:gd name="T10" fmla="*/ 106 w 878"/>
                <a:gd name="T11" fmla="*/ 106 h 251"/>
                <a:gd name="T12" fmla="*/ 772 w 878"/>
                <a:gd name="T13" fmla="*/ 106 h 251"/>
                <a:gd name="T14" fmla="*/ 804 w 878"/>
                <a:gd name="T15" fmla="*/ 100 h 251"/>
                <a:gd name="T16" fmla="*/ 834 w 878"/>
                <a:gd name="T17" fmla="*/ 85 h 251"/>
                <a:gd name="T18" fmla="*/ 857 w 878"/>
                <a:gd name="T19" fmla="*/ 62 h 251"/>
                <a:gd name="T20" fmla="*/ 872 w 878"/>
                <a:gd name="T21" fmla="*/ 34 h 251"/>
                <a:gd name="T22" fmla="*/ 878 w 878"/>
                <a:gd name="T23" fmla="*/ 0 h 251"/>
                <a:gd name="T24" fmla="*/ 878 w 878"/>
                <a:gd name="T25" fmla="*/ 145 h 251"/>
                <a:gd name="T26" fmla="*/ 872 w 878"/>
                <a:gd name="T27" fmla="*/ 178 h 251"/>
                <a:gd name="T28" fmla="*/ 857 w 878"/>
                <a:gd name="T29" fmla="*/ 208 h 251"/>
                <a:gd name="T30" fmla="*/ 834 w 878"/>
                <a:gd name="T31" fmla="*/ 230 h 251"/>
                <a:gd name="T32" fmla="*/ 804 w 878"/>
                <a:gd name="T33" fmla="*/ 246 h 251"/>
                <a:gd name="T34" fmla="*/ 772 w 878"/>
                <a:gd name="T35" fmla="*/ 251 h 251"/>
                <a:gd name="T36" fmla="*/ 106 w 878"/>
                <a:gd name="T37" fmla="*/ 251 h 251"/>
                <a:gd name="T38" fmla="*/ 74 w 878"/>
                <a:gd name="T39" fmla="*/ 246 h 251"/>
                <a:gd name="T40" fmla="*/ 44 w 878"/>
                <a:gd name="T41" fmla="*/ 230 h 251"/>
                <a:gd name="T42" fmla="*/ 21 w 878"/>
                <a:gd name="T43" fmla="*/ 208 h 251"/>
                <a:gd name="T44" fmla="*/ 6 w 878"/>
                <a:gd name="T45" fmla="*/ 178 h 251"/>
                <a:gd name="T46" fmla="*/ 0 w 878"/>
                <a:gd name="T47" fmla="*/ 145 h 251"/>
                <a:gd name="T48" fmla="*/ 0 w 878"/>
                <a:gd name="T49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78" h="251">
                  <a:moveTo>
                    <a:pt x="0" y="0"/>
                  </a:moveTo>
                  <a:lnTo>
                    <a:pt x="6" y="34"/>
                  </a:lnTo>
                  <a:lnTo>
                    <a:pt x="21" y="62"/>
                  </a:lnTo>
                  <a:lnTo>
                    <a:pt x="44" y="85"/>
                  </a:lnTo>
                  <a:lnTo>
                    <a:pt x="74" y="100"/>
                  </a:lnTo>
                  <a:lnTo>
                    <a:pt x="106" y="106"/>
                  </a:lnTo>
                  <a:lnTo>
                    <a:pt x="772" y="106"/>
                  </a:lnTo>
                  <a:lnTo>
                    <a:pt x="804" y="100"/>
                  </a:lnTo>
                  <a:lnTo>
                    <a:pt x="834" y="85"/>
                  </a:lnTo>
                  <a:lnTo>
                    <a:pt x="857" y="62"/>
                  </a:lnTo>
                  <a:lnTo>
                    <a:pt x="872" y="34"/>
                  </a:lnTo>
                  <a:lnTo>
                    <a:pt x="878" y="0"/>
                  </a:lnTo>
                  <a:lnTo>
                    <a:pt x="878" y="145"/>
                  </a:lnTo>
                  <a:lnTo>
                    <a:pt x="872" y="178"/>
                  </a:lnTo>
                  <a:lnTo>
                    <a:pt x="857" y="208"/>
                  </a:lnTo>
                  <a:lnTo>
                    <a:pt x="834" y="230"/>
                  </a:lnTo>
                  <a:lnTo>
                    <a:pt x="804" y="246"/>
                  </a:lnTo>
                  <a:lnTo>
                    <a:pt x="772" y="251"/>
                  </a:lnTo>
                  <a:lnTo>
                    <a:pt x="106" y="251"/>
                  </a:lnTo>
                  <a:lnTo>
                    <a:pt x="74" y="246"/>
                  </a:lnTo>
                  <a:lnTo>
                    <a:pt x="44" y="230"/>
                  </a:lnTo>
                  <a:lnTo>
                    <a:pt x="21" y="208"/>
                  </a:lnTo>
                  <a:lnTo>
                    <a:pt x="6" y="178"/>
                  </a:lnTo>
                  <a:lnTo>
                    <a:pt x="0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915879-D846-8652-F18A-C693767E9AB4}"/>
                </a:ext>
              </a:extLst>
            </p:cNvPr>
            <p:cNvSpPr txBox="1"/>
            <p:nvPr/>
          </p:nvSpPr>
          <p:spPr>
            <a:xfrm rot="2937415">
              <a:off x="6670369" y="3031827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01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0817FA9-6C88-16F7-750D-5A297B715A10}"/>
                </a:ext>
              </a:extLst>
            </p:cNvPr>
            <p:cNvSpPr txBox="1"/>
            <p:nvPr/>
          </p:nvSpPr>
          <p:spPr>
            <a:xfrm rot="16949909">
              <a:off x="6853270" y="3862208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IN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76891BE-A07C-A938-F148-BE8896110B85}"/>
                </a:ext>
              </a:extLst>
            </p:cNvPr>
            <p:cNvSpPr txBox="1"/>
            <p:nvPr/>
          </p:nvSpPr>
          <p:spPr>
            <a:xfrm rot="20026711">
              <a:off x="6313383" y="4527227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03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93E785B-FAB2-323D-05D9-1E15BA7F4C21}"/>
                </a:ext>
              </a:extLst>
            </p:cNvPr>
            <p:cNvSpPr txBox="1"/>
            <p:nvPr/>
          </p:nvSpPr>
          <p:spPr>
            <a:xfrm rot="1465680">
              <a:off x="5471026" y="4532771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04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1FDF032-3061-3AB4-5905-174F49199DA3}"/>
                </a:ext>
              </a:extLst>
            </p:cNvPr>
            <p:cNvSpPr txBox="1"/>
            <p:nvPr/>
          </p:nvSpPr>
          <p:spPr>
            <a:xfrm rot="15412784">
              <a:off x="4933472" y="3895460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05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70969C7-CC91-7A8C-5D89-BDF4B01E0270}"/>
                </a:ext>
              </a:extLst>
            </p:cNvPr>
            <p:cNvSpPr txBox="1"/>
            <p:nvPr/>
          </p:nvSpPr>
          <p:spPr>
            <a:xfrm rot="18533137">
              <a:off x="5116354" y="3036479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06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D81DC79-C8C6-17C9-64AA-19B9D12934D9}"/>
                </a:ext>
              </a:extLst>
            </p:cNvPr>
            <p:cNvSpPr txBox="1"/>
            <p:nvPr/>
          </p:nvSpPr>
          <p:spPr>
            <a:xfrm>
              <a:off x="6993039" y="2426303"/>
              <a:ext cx="1769570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chemeClr val="accent2"/>
                  </a:solidFill>
                  <a:latin typeface="Arial" pitchFamily="34" charset="0"/>
                  <a:cs typeface="Arial" pitchFamily="34" charset="0"/>
                </a:rPr>
                <a:t>WHAT</a:t>
              </a:r>
              <a:endParaRPr lang="en-IN" sz="20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9A525D0-5BD6-F10A-0E1D-67433252CFAB}"/>
                </a:ext>
              </a:extLst>
            </p:cNvPr>
            <p:cNvSpPr txBox="1"/>
            <p:nvPr/>
          </p:nvSpPr>
          <p:spPr>
            <a:xfrm>
              <a:off x="7382576" y="3915418"/>
              <a:ext cx="1246838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WHEN</a:t>
              </a:r>
              <a:endParaRPr lang="en-IN" sz="2000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01C6225-3D4A-717F-299E-369B62C06D98}"/>
                </a:ext>
              </a:extLst>
            </p:cNvPr>
            <p:cNvSpPr txBox="1"/>
            <p:nvPr/>
          </p:nvSpPr>
          <p:spPr>
            <a:xfrm>
              <a:off x="6294037" y="5206222"/>
              <a:ext cx="1522052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rgbClr val="7030A0"/>
                  </a:solidFill>
                  <a:latin typeface="Arial" pitchFamily="34" charset="0"/>
                  <a:cs typeface="Arial" pitchFamily="34" charset="0"/>
                </a:rPr>
                <a:t>WHERE</a:t>
              </a:r>
              <a:endParaRPr lang="en-IN" sz="2000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D513840-B301-6695-64AD-3E708736380B}"/>
                </a:ext>
              </a:extLst>
            </p:cNvPr>
            <p:cNvSpPr txBox="1"/>
            <p:nvPr/>
          </p:nvSpPr>
          <p:spPr>
            <a:xfrm>
              <a:off x="4810747" y="5214410"/>
              <a:ext cx="1345050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chemeClr val="accent1"/>
                  </a:solidFill>
                  <a:latin typeface="Arial" pitchFamily="34" charset="0"/>
                  <a:cs typeface="Arial" pitchFamily="34" charset="0"/>
                </a:rPr>
                <a:t>WHY</a:t>
              </a:r>
              <a:endParaRPr lang="en-IN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ACF1312-0B30-CA0B-EEE1-8A5986BA8E13}"/>
                </a:ext>
              </a:extLst>
            </p:cNvPr>
            <p:cNvSpPr txBox="1"/>
            <p:nvPr/>
          </p:nvSpPr>
          <p:spPr>
            <a:xfrm>
              <a:off x="3760777" y="3928389"/>
              <a:ext cx="1407288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rgbClr val="7030A0"/>
                  </a:solidFill>
                  <a:latin typeface="Arial" pitchFamily="34" charset="0"/>
                  <a:cs typeface="Arial" pitchFamily="34" charset="0"/>
                </a:rPr>
                <a:t>HOW</a:t>
              </a:r>
              <a:endParaRPr lang="en-IN" sz="2000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1FE1277-EB6A-DE30-9DCD-AAF5BC9B5653}"/>
                </a:ext>
              </a:extLst>
            </p:cNvPr>
            <p:cNvSpPr txBox="1"/>
            <p:nvPr/>
          </p:nvSpPr>
          <p:spPr>
            <a:xfrm>
              <a:off x="4172430" y="2439056"/>
              <a:ext cx="1039956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chemeClr val="accent6">
                      <a:lumMod val="75000"/>
                    </a:schemeClr>
                  </a:solidFill>
                  <a:latin typeface="Arial" pitchFamily="34" charset="0"/>
                  <a:cs typeface="Arial" pitchFamily="34" charset="0"/>
                </a:rPr>
                <a:t>WHO</a:t>
              </a:r>
              <a:endParaRPr lang="en-IN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B6410E-59DF-C315-5A5B-E1BA9AAF0462}"/>
                </a:ext>
              </a:extLst>
            </p:cNvPr>
            <p:cNvSpPr txBox="1"/>
            <p:nvPr/>
          </p:nvSpPr>
          <p:spPr>
            <a:xfrm>
              <a:off x="5305435" y="1322492"/>
              <a:ext cx="1559641" cy="11282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800" b="1" dirty="0">
                  <a:solidFill>
                    <a:srgbClr val="FFFF00"/>
                  </a:solidFill>
                </a:rPr>
                <a:t>THE IDEA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body" idx="1"/>
          </p:nvPr>
        </p:nvSpPr>
        <p:spPr>
          <a:xfrm>
            <a:off x="1205484" y="2121408"/>
            <a:ext cx="4284472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3200" dirty="0"/>
          </a:p>
          <a:p>
            <a:pPr marL="0" lvl="0" indent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40"/>
              <a:buNone/>
            </a:pPr>
            <a:r>
              <a:rPr lang="en-US" sz="3200" dirty="0"/>
              <a:t>What currently exists in the marketplace, including competing products or services, and how does your solution compare? </a:t>
            </a:r>
            <a:endParaRPr sz="2800" dirty="0"/>
          </a:p>
        </p:txBody>
      </p:sp>
      <p:pic>
        <p:nvPicPr>
          <p:cNvPr id="1026" name="Picture 2" descr="Market Analysis for Your Online Business">
            <a:extLst>
              <a:ext uri="{FF2B5EF4-FFF2-40B4-BE49-F238E27FC236}">
                <a16:creationId xmlns:a16="http://schemas.microsoft.com/office/drawing/2014/main" id="{78B0CDD4-6410-4FED-8432-FB4A7C798E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3" r="6437"/>
          <a:stretch/>
        </p:blipFill>
        <p:spPr bwMode="auto">
          <a:xfrm>
            <a:off x="5628639" y="2300663"/>
            <a:ext cx="6024881" cy="3613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200;p14">
            <a:extLst>
              <a:ext uri="{FF2B5EF4-FFF2-40B4-BE49-F238E27FC236}">
                <a16:creationId xmlns:a16="http://schemas.microsoft.com/office/drawing/2014/main" id="{6FECD6E9-089A-4E33-BBF2-26A950FCE2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6801" y="1478215"/>
            <a:ext cx="10058400" cy="1046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5. MARKET ANALYSIS</a:t>
            </a:r>
            <a:endParaRPr sz="3600" dirty="0"/>
          </a:p>
        </p:txBody>
      </p:sp>
      <p:sp>
        <p:nvSpPr>
          <p:cNvPr id="8" name="Google Shape;130;p5">
            <a:extLst>
              <a:ext uri="{FF2B5EF4-FFF2-40B4-BE49-F238E27FC236}">
                <a16:creationId xmlns:a16="http://schemas.microsoft.com/office/drawing/2014/main" id="{FEACDE1B-F49C-4107-85AF-963C5C820F30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"/>
          <p:cNvSpPr txBox="1">
            <a:spLocks noGrp="1"/>
          </p:cNvSpPr>
          <p:nvPr>
            <p:ph type="body" idx="1"/>
          </p:nvPr>
        </p:nvSpPr>
        <p:spPr>
          <a:xfrm>
            <a:off x="1201928" y="2540000"/>
            <a:ext cx="475488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40"/>
              <a:buNone/>
            </a:pPr>
            <a:r>
              <a:rPr lang="en-US" sz="3200" dirty="0"/>
              <a:t>How will the potential buyer benefit from the product or service? </a:t>
            </a:r>
            <a:endParaRPr sz="32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BA817D-3BF5-0AAF-F2D7-BA0F78BCDBC7}"/>
              </a:ext>
            </a:extLst>
          </p:cNvPr>
          <p:cNvGrpSpPr/>
          <p:nvPr/>
        </p:nvGrpSpPr>
        <p:grpSpPr>
          <a:xfrm>
            <a:off x="1537594" y="1918259"/>
            <a:ext cx="9116812" cy="3839469"/>
            <a:chOff x="1537594" y="1918259"/>
            <a:chExt cx="9116812" cy="3839469"/>
          </a:xfrm>
        </p:grpSpPr>
        <p:pic>
          <p:nvPicPr>
            <p:cNvPr id="3" name="Picture 2" descr="Text&#10;&#10;Description automatically generated">
              <a:extLst>
                <a:ext uri="{FF2B5EF4-FFF2-40B4-BE49-F238E27FC236}">
                  <a16:creationId xmlns:a16="http://schemas.microsoft.com/office/drawing/2014/main" id="{4FB66BE3-4AC4-4516-ABEB-4AF12B086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45547" y="1918259"/>
              <a:ext cx="3008859" cy="372670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085B2C6-1DC2-4BE9-B935-3D7ECD35DD63}"/>
                </a:ext>
              </a:extLst>
            </p:cNvPr>
            <p:cNvSpPr txBox="1"/>
            <p:nvPr/>
          </p:nvSpPr>
          <p:spPr>
            <a:xfrm>
              <a:off x="1537594" y="4348111"/>
              <a:ext cx="6576259" cy="14096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 rtl="0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Char char="•"/>
              </a:pPr>
              <a:r>
                <a:rPr lang="en-US" sz="2800" dirty="0"/>
                <a:t>Clear, Concise, Specific, Short</a:t>
              </a:r>
            </a:p>
            <a:p>
              <a:pPr marL="285750" lvl="0" indent="-285750" rtl="0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Char char="•"/>
              </a:pPr>
              <a:r>
                <a:rPr lang="en-US" sz="2800" dirty="0"/>
                <a:t>Provide a comprehensive list of immediate and long-term benefits </a:t>
              </a:r>
            </a:p>
          </p:txBody>
        </p:sp>
      </p:grpSp>
      <p:sp>
        <p:nvSpPr>
          <p:cNvPr id="12" name="Google Shape;200;p14">
            <a:extLst>
              <a:ext uri="{FF2B5EF4-FFF2-40B4-BE49-F238E27FC236}">
                <a16:creationId xmlns:a16="http://schemas.microsoft.com/office/drawing/2014/main" id="{DDB7402F-F581-49DC-93C0-4A2551AEE7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1928" y="1463538"/>
            <a:ext cx="10058400" cy="1046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6. BENEFITS</a:t>
            </a:r>
            <a:endParaRPr sz="3600" dirty="0"/>
          </a:p>
        </p:txBody>
      </p:sp>
      <p:sp>
        <p:nvSpPr>
          <p:cNvPr id="13" name="Google Shape;130;p5">
            <a:extLst>
              <a:ext uri="{FF2B5EF4-FFF2-40B4-BE49-F238E27FC236}">
                <a16:creationId xmlns:a16="http://schemas.microsoft.com/office/drawing/2014/main" id="{8830492A-BA2D-4413-AF71-499D0A7430EF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 txBox="1">
            <a:spLocks noGrp="1"/>
          </p:cNvSpPr>
          <p:nvPr>
            <p:ph type="title"/>
          </p:nvPr>
        </p:nvSpPr>
        <p:spPr>
          <a:xfrm>
            <a:off x="2480200" y="1157468"/>
            <a:ext cx="7544031" cy="358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Arial"/>
              <a:buNone/>
            </a:pPr>
            <a:r>
              <a:rPr lang="en-US" sz="4400" dirty="0"/>
              <a:t>LET'S START PRACTICING</a:t>
            </a:r>
            <a:endParaRPr sz="4400" dirty="0"/>
          </a:p>
        </p:txBody>
      </p:sp>
      <p:sp>
        <p:nvSpPr>
          <p:cNvPr id="160" name="Google Shape;160;p8"/>
          <p:cNvSpPr txBox="1">
            <a:spLocks noGrp="1"/>
          </p:cNvSpPr>
          <p:nvPr>
            <p:ph type="body" idx="1"/>
          </p:nvPr>
        </p:nvSpPr>
        <p:spPr>
          <a:xfrm>
            <a:off x="1725936" y="5344147"/>
            <a:ext cx="905256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3200" dirty="0"/>
              <a:t>Small group (5-7 members): Write a proposal from an idea of "Social initiative" project </a:t>
            </a:r>
            <a:endParaRPr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>
            <a:spLocks noGrp="1"/>
          </p:cNvSpPr>
          <p:nvPr>
            <p:ph type="title"/>
          </p:nvPr>
        </p:nvSpPr>
        <p:spPr>
          <a:xfrm>
            <a:off x="8549640" y="2408428"/>
            <a:ext cx="3200400" cy="1737360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LEARNING OBJECTIVES </a:t>
            </a:r>
          </a:p>
        </p:txBody>
      </p:sp>
      <p:sp>
        <p:nvSpPr>
          <p:cNvPr id="112" name="Google Shape;112;p2"/>
          <p:cNvSpPr txBox="1">
            <a:spLocks noGrp="1"/>
          </p:cNvSpPr>
          <p:nvPr>
            <p:ph type="body" idx="1"/>
          </p:nvPr>
        </p:nvSpPr>
        <p:spPr>
          <a:xfrm>
            <a:off x="1483360" y="767080"/>
            <a:ext cx="6066536" cy="5020056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indent="-457200" algn="r">
              <a:lnSpc>
                <a:spcPct val="100000"/>
              </a:lnSpc>
              <a:spcBef>
                <a:spcPts val="0"/>
              </a:spcBef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Describe the basic elements of a business proposal. </a:t>
            </a:r>
          </a:p>
          <a:p>
            <a:pPr indent="-457200" algn="r">
              <a:lnSpc>
                <a:spcPct val="100000"/>
              </a:lnSpc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Discuss the main goals of a business proposal. </a:t>
            </a:r>
          </a:p>
          <a:p>
            <a:pPr indent="-457200" algn="r">
              <a:lnSpc>
                <a:spcPct val="100000"/>
              </a:lnSpc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Identify effective strategies to use in a business proposal.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TO Q&amp;amp;A Session #1: October 30, 2018 | by XTRD | xtradeio | Medium">
            <a:extLst>
              <a:ext uri="{FF2B5EF4-FFF2-40B4-BE49-F238E27FC236}">
                <a16:creationId xmlns:a16="http://schemas.microsoft.com/office/drawing/2014/main" id="{8B814142-2D44-46BC-B924-3EAC29444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8509" y="1270411"/>
            <a:ext cx="7674981" cy="4317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>
            <a:spLocks noGrp="1"/>
          </p:cNvSpPr>
          <p:nvPr>
            <p:ph type="title"/>
          </p:nvPr>
        </p:nvSpPr>
        <p:spPr>
          <a:xfrm>
            <a:off x="8549640" y="2408428"/>
            <a:ext cx="3200400" cy="1737360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4000" dirty="0"/>
              <a:t>BUSINESS PROPOSAL</a:t>
            </a:r>
          </a:p>
        </p:txBody>
      </p:sp>
      <p:sp>
        <p:nvSpPr>
          <p:cNvPr id="4" name="Google Shape;117;p3">
            <a:extLst>
              <a:ext uri="{FF2B5EF4-FFF2-40B4-BE49-F238E27FC236}">
                <a16:creationId xmlns:a16="http://schemas.microsoft.com/office/drawing/2014/main" id="{4C54BF25-45A7-4E73-8331-D345B076A4E7}"/>
              </a:ext>
            </a:extLst>
          </p:cNvPr>
          <p:cNvSpPr txBox="1">
            <a:spLocks/>
          </p:cNvSpPr>
          <p:nvPr/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dirty="0"/>
              <a:t>INTRODUCTION</a:t>
            </a:r>
          </a:p>
        </p:txBody>
      </p:sp>
      <p:sp>
        <p:nvSpPr>
          <p:cNvPr id="5" name="Google Shape;118;p3">
            <a:extLst>
              <a:ext uri="{FF2B5EF4-FFF2-40B4-BE49-F238E27FC236}">
                <a16:creationId xmlns:a16="http://schemas.microsoft.com/office/drawing/2014/main" id="{E0A5E6BB-6D4C-4811-B6BB-8B87577FDA3F}"/>
              </a:ext>
            </a:extLst>
          </p:cNvPr>
          <p:cNvSpPr txBox="1">
            <a:spLocks/>
          </p:cNvSpPr>
          <p:nvPr/>
        </p:nvSpPr>
        <p:spPr>
          <a:xfrm>
            <a:off x="1129536" y="1680380"/>
            <a:ext cx="6621838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457200">
              <a:buClrTx/>
              <a:buSzPct val="100000"/>
              <a:buFont typeface="Arial" panose="020B0604020202020204" pitchFamily="34" charset="0"/>
              <a:buChar char="•"/>
              <a:defRPr sz="2800">
                <a:solidFill>
                  <a:schemeClr val="dk1"/>
                </a:solidFill>
              </a:defRPr>
            </a:lvl1pPr>
            <a:lvl2pPr marL="914400" indent="-325755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530"/>
              <a:buFont typeface="Noto Sans Symbols"/>
              <a:buChar char="▪"/>
              <a:defRPr sz="1800">
                <a:solidFill>
                  <a:schemeClr val="dk1"/>
                </a:solidFill>
              </a:defRPr>
            </a:lvl2pPr>
            <a:lvl3pPr marL="13716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3pPr>
            <a:lvl4pPr marL="18288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4pPr>
            <a:lvl5pPr marL="22860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5pPr>
            <a:lvl6pPr marL="27432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6pPr>
            <a:lvl7pPr marL="32004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7pPr>
            <a:lvl8pPr marL="3657600" indent="-314959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8pPr>
            <a:lvl9pPr marL="4114800" indent="-314959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9pPr>
          </a:lstStyle>
          <a:p>
            <a:pPr algn="r">
              <a:spcBef>
                <a:spcPts val="1200"/>
              </a:spcBef>
            </a:pPr>
            <a:r>
              <a:rPr lang="en-US" dirty="0"/>
              <a:t>In order to be successful in business and industry, you should be familiar with the business proposal. </a:t>
            </a:r>
          </a:p>
          <a:p>
            <a:pPr algn="r">
              <a:spcBef>
                <a:spcPts val="1200"/>
              </a:spcBef>
            </a:pPr>
            <a:r>
              <a:rPr lang="en-US" dirty="0"/>
              <a:t>Business proposals are documents designed to make a persuasive appeal to the audience to achieve a defined outcome, often proposing a solution to a problem.</a:t>
            </a:r>
          </a:p>
        </p:txBody>
      </p:sp>
    </p:spTree>
    <p:extLst>
      <p:ext uri="{BB962C8B-B14F-4D97-AF65-F5344CB8AC3E}">
        <p14:creationId xmlns:p14="http://schemas.microsoft.com/office/powerpoint/2010/main" val="357084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>
            <a:spLocks noGrp="1"/>
          </p:cNvSpPr>
          <p:nvPr>
            <p:ph type="title"/>
          </p:nvPr>
        </p:nvSpPr>
        <p:spPr>
          <a:xfrm>
            <a:off x="8549640" y="2408428"/>
            <a:ext cx="3200400" cy="1737360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4000" dirty="0"/>
              <a:t>BUSINESS PROPOSAL</a:t>
            </a:r>
          </a:p>
        </p:txBody>
      </p:sp>
      <p:sp>
        <p:nvSpPr>
          <p:cNvPr id="4" name="Google Shape;117;p3">
            <a:extLst>
              <a:ext uri="{FF2B5EF4-FFF2-40B4-BE49-F238E27FC236}">
                <a16:creationId xmlns:a16="http://schemas.microsoft.com/office/drawing/2014/main" id="{4C54BF25-45A7-4E73-8331-D345B076A4E7}"/>
              </a:ext>
            </a:extLst>
          </p:cNvPr>
          <p:cNvSpPr txBox="1">
            <a:spLocks/>
          </p:cNvSpPr>
          <p:nvPr/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dirty="0"/>
              <a:t>COMMON PROPOSAL ELEMENTS </a:t>
            </a:r>
          </a:p>
        </p:txBody>
      </p:sp>
      <p:sp>
        <p:nvSpPr>
          <p:cNvPr id="5" name="Google Shape;118;p3">
            <a:extLst>
              <a:ext uri="{FF2B5EF4-FFF2-40B4-BE49-F238E27FC236}">
                <a16:creationId xmlns:a16="http://schemas.microsoft.com/office/drawing/2014/main" id="{E0A5E6BB-6D4C-4811-B6BB-8B87577FDA3F}"/>
              </a:ext>
            </a:extLst>
          </p:cNvPr>
          <p:cNvSpPr txBox="1">
            <a:spLocks/>
          </p:cNvSpPr>
          <p:nvPr/>
        </p:nvSpPr>
        <p:spPr>
          <a:xfrm>
            <a:off x="1129536" y="1761403"/>
            <a:ext cx="6621838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457200">
              <a:buClrTx/>
              <a:buSzPct val="100000"/>
              <a:buFont typeface="Arial" panose="020B0604020202020204" pitchFamily="34" charset="0"/>
              <a:buChar char="•"/>
              <a:defRPr sz="2800">
                <a:solidFill>
                  <a:schemeClr val="dk1"/>
                </a:solidFill>
              </a:defRPr>
            </a:lvl1pPr>
            <a:lvl2pPr marL="914400" indent="-325755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530"/>
              <a:buFont typeface="Noto Sans Symbols"/>
              <a:buChar char="▪"/>
              <a:defRPr sz="1800">
                <a:solidFill>
                  <a:schemeClr val="dk1"/>
                </a:solidFill>
              </a:defRPr>
            </a:lvl2pPr>
            <a:lvl3pPr marL="13716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3pPr>
            <a:lvl4pPr marL="18288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4pPr>
            <a:lvl5pPr marL="22860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5pPr>
            <a:lvl6pPr marL="27432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6pPr>
            <a:lvl7pPr marL="32004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7pPr>
            <a:lvl8pPr marL="3657600" indent="-314959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8pPr>
            <a:lvl9pPr marL="4114800" indent="-314959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9pPr>
          </a:lstStyle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r>
              <a:rPr lang="en-US" sz="3200" dirty="0"/>
              <a:t>The Ideas</a:t>
            </a:r>
          </a:p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r>
              <a:rPr lang="en-US" sz="3200" dirty="0"/>
              <a:t>Traditional Categories</a:t>
            </a:r>
          </a:p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r>
              <a:rPr lang="en-US" sz="3200" dirty="0"/>
              <a:t>Ethos, Pathos, and Logos</a:t>
            </a:r>
          </a:p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r>
              <a:rPr lang="en-US" sz="3200" dirty="0"/>
              <a:t>Professional</a:t>
            </a:r>
          </a:p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5546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ocabulary Market Leader Pre-intermediate - Unit 4: Great Ideas - HocHay  (Phần 2) - Cộng đồng hỏi đáp Giới trẻ sành điệu">
            <a:extLst>
              <a:ext uri="{FF2B5EF4-FFF2-40B4-BE49-F238E27FC236}">
                <a16:creationId xmlns:a16="http://schemas.microsoft.com/office/drawing/2014/main" id="{BD7F5B45-AD3F-4961-AC68-8D62944B3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401" y="2876372"/>
            <a:ext cx="5970599" cy="3981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1066801" y="1422181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dirty="0"/>
              <a:t>THE IDEA</a:t>
            </a:r>
            <a:br>
              <a:rPr lang="en-US" dirty="0"/>
            </a:br>
            <a:endParaRPr dirty="0"/>
          </a:p>
        </p:txBody>
      </p:sp>
      <p:sp>
        <p:nvSpPr>
          <p:cNvPr id="131" name="Google Shape;131;p5"/>
          <p:cNvSpPr txBox="1">
            <a:spLocks noGrp="1"/>
          </p:cNvSpPr>
          <p:nvPr>
            <p:ph type="body" idx="1"/>
          </p:nvPr>
        </p:nvSpPr>
        <p:spPr>
          <a:xfrm>
            <a:off x="1176332" y="2495501"/>
            <a:ext cx="5402082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r>
              <a:rPr lang="en-US" sz="2400" dirty="0"/>
              <a:t>Effective business proposals are built around a great idea or solution. </a:t>
            </a:r>
            <a:endParaRPr dirty="0"/>
          </a:p>
        </p:txBody>
      </p:sp>
      <p:sp>
        <p:nvSpPr>
          <p:cNvPr id="132" name="Google Shape;132;p5"/>
          <p:cNvSpPr txBox="1">
            <a:spLocks noGrp="1"/>
          </p:cNvSpPr>
          <p:nvPr>
            <p:ph type="body" idx="2"/>
          </p:nvPr>
        </p:nvSpPr>
        <p:spPr>
          <a:xfrm>
            <a:off x="1278305" y="3471015"/>
            <a:ext cx="5300109" cy="2562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What makes your idea different or unique?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How can you better meet the needs of the company that other vendors?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What makes you so special?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908C9C-2A79-4952-B4D3-ACDD4AE10DCB}"/>
              </a:ext>
            </a:extLst>
          </p:cNvPr>
          <p:cNvSpPr txBox="1"/>
          <p:nvPr/>
        </p:nvSpPr>
        <p:spPr>
          <a:xfrm>
            <a:off x="1066801" y="597943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1069848" y="936044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TRADITIONAL CATEGORIES OF PROPOSAL</a:t>
            </a:r>
            <a:endParaRPr sz="3600" dirty="0"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1637008" y="2532197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ClrTx/>
              <a:buSzPct val="100000"/>
              <a:buFont typeface="+mj-lt"/>
              <a:buAutoNum type="arabicPeriod"/>
            </a:pPr>
            <a:r>
              <a:rPr lang="en-US" sz="2800" dirty="0"/>
              <a:t>Cover Page </a:t>
            </a:r>
            <a:endParaRPr sz="2800" dirty="0"/>
          </a:p>
          <a:p>
            <a:pPr indent="-457200">
              <a:buClrTx/>
              <a:buSzPct val="100000"/>
              <a:buFont typeface="+mj-lt"/>
              <a:buAutoNum type="arabicPeriod"/>
            </a:pPr>
            <a:r>
              <a:rPr lang="en-US" sz="2800" dirty="0"/>
              <a:t>Executive Summary</a:t>
            </a:r>
            <a:endParaRPr sz="2800" dirty="0"/>
          </a:p>
          <a:p>
            <a:pPr indent="-457200">
              <a:buClrTx/>
              <a:buSzPct val="100000"/>
              <a:buFont typeface="+mj-lt"/>
              <a:buAutoNum type="arabicPeriod"/>
            </a:pPr>
            <a:r>
              <a:rPr lang="en-US" sz="2800" dirty="0"/>
              <a:t>Background </a:t>
            </a:r>
            <a:endParaRPr sz="2800" dirty="0"/>
          </a:p>
          <a:p>
            <a:pPr indent="-457200">
              <a:buClrTx/>
              <a:buSzPct val="100000"/>
              <a:buFont typeface="+mj-lt"/>
              <a:buAutoNum type="arabicPeriod"/>
            </a:pPr>
            <a:r>
              <a:rPr lang="en-US" sz="2800" dirty="0"/>
              <a:t>Proposal </a:t>
            </a:r>
            <a:endParaRPr sz="2800" dirty="0"/>
          </a:p>
          <a:p>
            <a:pPr indent="-457200">
              <a:buClrTx/>
              <a:buSzPct val="100000"/>
              <a:buFont typeface="+mj-lt"/>
              <a:buAutoNum type="arabicPeriod"/>
            </a:pPr>
            <a:r>
              <a:rPr lang="en-US" sz="2800" dirty="0"/>
              <a:t>Market Analysis</a:t>
            </a:r>
            <a:endParaRPr sz="2800" dirty="0"/>
          </a:p>
          <a:p>
            <a:pPr marL="565151" indent="-457200">
              <a:buClrTx/>
              <a:buSzPct val="100000"/>
              <a:buFont typeface="+mj-lt"/>
              <a:buAutoNum type="arabicPeriod"/>
            </a:pPr>
            <a:endParaRPr sz="2800" dirty="0"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2"/>
          </p:nvPr>
        </p:nvSpPr>
        <p:spPr>
          <a:xfrm>
            <a:off x="6940528" y="2532197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Benefits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Timeline 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Marketing Plan 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Finance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Conclusion</a:t>
            </a:r>
            <a:endParaRPr sz="2800" dirty="0"/>
          </a:p>
          <a:p>
            <a:pPr marL="565151"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endParaRPr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22EF08-E6D4-4122-BF87-F7A5F3CF2360}"/>
              </a:ext>
            </a:extLst>
          </p:cNvPr>
          <p:cNvSpPr txBox="1"/>
          <p:nvPr/>
        </p:nvSpPr>
        <p:spPr>
          <a:xfrm>
            <a:off x="1066801" y="348163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/>
      <p:bldP spid="14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1182551" y="900858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2800" dirty="0"/>
              <a:t>TRADITIONAL CATEGORIES OF PROPOSAL</a:t>
            </a:r>
            <a:endParaRPr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908C9C-2A79-4952-B4D3-ACDD4AE10DCB}"/>
              </a:ext>
            </a:extLst>
          </p:cNvPr>
          <p:cNvSpPr txBox="1"/>
          <p:nvPr/>
        </p:nvSpPr>
        <p:spPr>
          <a:xfrm>
            <a:off x="1182551" y="260306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483CCE4-5B8E-419F-8B53-09EE0F44F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7857552"/>
              </p:ext>
            </p:extLst>
          </p:nvPr>
        </p:nvGraphicFramePr>
        <p:xfrm>
          <a:off x="1261641" y="1610852"/>
          <a:ext cx="10058398" cy="4986843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2071868">
                  <a:extLst>
                    <a:ext uri="{9D8B030D-6E8A-4147-A177-3AD203B41FA5}">
                      <a16:colId xmlns:a16="http://schemas.microsoft.com/office/drawing/2014/main" val="1134254292"/>
                    </a:ext>
                  </a:extLst>
                </a:gridCol>
                <a:gridCol w="7986530">
                  <a:extLst>
                    <a:ext uri="{9D8B030D-6E8A-4147-A177-3AD203B41FA5}">
                      <a16:colId xmlns:a16="http://schemas.microsoft.com/office/drawing/2014/main" val="3728639492"/>
                    </a:ext>
                  </a:extLst>
                </a:gridCol>
              </a:tblGrid>
              <a:tr h="721231">
                <a:tc>
                  <a:txBody>
                    <a:bodyPr/>
                    <a:lstStyle/>
                    <a:p>
                      <a:pPr marL="274320" marR="0">
                        <a:spcBef>
                          <a:spcPts val="39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Cover</a:t>
                      </a:r>
                      <a:r>
                        <a:rPr lang="en-US" sz="2000" b="1" spc="-35" dirty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Page</a:t>
                      </a:r>
                      <a:endParaRPr lang="en-US" sz="2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 algn="l" rtl="0">
                        <a:lnSpc>
                          <a:spcPct val="100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en-US" sz="2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Title page with name, title, date, and specific reference to request for proposal if applicable.</a:t>
                      </a:r>
                    </a:p>
                  </a:txBody>
                  <a:tcPr marL="0" marT="0" marB="0" anchor="ctr"/>
                </a:tc>
                <a:extLst>
                  <a:ext uri="{0D108BD9-81ED-4DB2-BD59-A6C34878D82A}">
                    <a16:rowId xmlns:a16="http://schemas.microsoft.com/office/drawing/2014/main" val="446357320"/>
                  </a:ext>
                </a:extLst>
              </a:tr>
              <a:tr h="1066403">
                <a:tc>
                  <a:txBody>
                    <a:bodyPr/>
                    <a:lstStyle/>
                    <a:p>
                      <a:pPr marL="274320" marR="151765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2000" b="1" spc="-5">
                          <a:effectLst/>
                        </a:rPr>
                        <a:t>Executive</a:t>
                      </a:r>
                      <a:r>
                        <a:rPr lang="en-US" sz="2000" b="1" spc="-235">
                          <a:effectLst/>
                        </a:rPr>
                        <a:t> </a:t>
                      </a:r>
                      <a:r>
                        <a:rPr lang="en-US" sz="2000" b="1">
                          <a:effectLst/>
                        </a:rPr>
                        <a:t>Summary</a:t>
                      </a:r>
                      <a:endParaRPr lang="en-US" sz="28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 algn="l" rtl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Like an abstract in a report, this is a one- or two-paragraph summary of the product or service and how it meets the requirements and exceeds expectations.</a:t>
                      </a:r>
                    </a:p>
                  </a:txBody>
                  <a:tcPr marL="0" marT="0" marB="0" anchor="ctr"/>
                </a:tc>
                <a:extLst>
                  <a:ext uri="{0D108BD9-81ED-4DB2-BD59-A6C34878D82A}">
                    <a16:rowId xmlns:a16="http://schemas.microsoft.com/office/drawing/2014/main" val="2093256278"/>
                  </a:ext>
                </a:extLst>
              </a:tr>
              <a:tr h="1066403">
                <a:tc>
                  <a:txBody>
                    <a:bodyPr/>
                    <a:lstStyle/>
                    <a:p>
                      <a:pPr marL="274320" marR="0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Background</a:t>
                      </a:r>
                      <a:endParaRPr lang="en-US" sz="28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 algn="l" rtl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Discuss the history of your product, service, and/or company and consider focusing on the relationship between you and the potential buyer and/or similar companies.</a:t>
                      </a: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3919126655"/>
                  </a:ext>
                </a:extLst>
              </a:tr>
              <a:tr h="1066403">
                <a:tc>
                  <a:txBody>
                    <a:bodyPr/>
                    <a:lstStyle/>
                    <a:p>
                      <a:pPr marL="274320" marR="0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Proposal</a:t>
                      </a:r>
                      <a:endParaRPr lang="en-US" sz="28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 algn="l" rtl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idea. Who, what, where, when, why, and how. Make it clear and concise. Don’t waste words, and don’t exaggerate. Use clear, well-supported reasoning to demonstrate your product or service.</a:t>
                      </a: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43253533"/>
                  </a:ext>
                </a:extLst>
              </a:tr>
              <a:tr h="1066403">
                <a:tc>
                  <a:txBody>
                    <a:bodyPr/>
                    <a:lstStyle/>
                    <a:p>
                      <a:pPr marL="274320" marR="21463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Market</a:t>
                      </a:r>
                      <a:r>
                        <a:rPr lang="en-US" sz="2000" b="1" spc="5" dirty="0">
                          <a:effectLst/>
                        </a:rPr>
                        <a:t> </a:t>
                      </a:r>
                      <a:r>
                        <a:rPr lang="en-US" sz="2000" b="1" spc="-5" dirty="0">
                          <a:effectLst/>
                        </a:rPr>
                        <a:t>Analysis</a:t>
                      </a:r>
                      <a:endParaRPr lang="en-US" sz="2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What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currently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exists</a:t>
                      </a:r>
                      <a:r>
                        <a:rPr lang="en-US" sz="2000" spc="-4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in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the</a:t>
                      </a:r>
                      <a:r>
                        <a:rPr lang="en-US" sz="2000" spc="-3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marketplace,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including</a:t>
                      </a:r>
                      <a:r>
                        <a:rPr lang="en-US" sz="2000" spc="-4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competing</a:t>
                      </a:r>
                      <a:r>
                        <a:rPr lang="en-US" sz="2000" spc="-3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products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or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services,</a:t>
                      </a:r>
                      <a:r>
                        <a:rPr lang="en-US" sz="2000" spc="-4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and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how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does</a:t>
                      </a:r>
                      <a:r>
                        <a:rPr lang="en-US" sz="2000" spc="-4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your</a:t>
                      </a:r>
                      <a:r>
                        <a:rPr lang="en-US" sz="2000" spc="-23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solution</a:t>
                      </a:r>
                      <a:r>
                        <a:rPr lang="en-US" sz="2000" spc="-1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compare?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0170327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0223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C694BCB-56F5-4B8B-880B-5EC00C9F1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890008"/>
              </p:ext>
            </p:extLst>
          </p:nvPr>
        </p:nvGraphicFramePr>
        <p:xfrm>
          <a:off x="960699" y="1645576"/>
          <a:ext cx="10428790" cy="484294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1880234">
                  <a:extLst>
                    <a:ext uri="{9D8B030D-6E8A-4147-A177-3AD203B41FA5}">
                      <a16:colId xmlns:a16="http://schemas.microsoft.com/office/drawing/2014/main" val="1993772098"/>
                    </a:ext>
                  </a:extLst>
                </a:gridCol>
                <a:gridCol w="8548556">
                  <a:extLst>
                    <a:ext uri="{9D8B030D-6E8A-4147-A177-3AD203B41FA5}">
                      <a16:colId xmlns:a16="http://schemas.microsoft.com/office/drawing/2014/main" val="223348644"/>
                    </a:ext>
                  </a:extLst>
                </a:gridCol>
              </a:tblGrid>
              <a:tr h="966189">
                <a:tc>
                  <a:txBody>
                    <a:bodyPr/>
                    <a:lstStyle/>
                    <a:p>
                      <a:pPr marL="60960" marR="0" algn="ctr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</a:rPr>
                        <a:t>Benefits</a:t>
                      </a:r>
                      <a:endParaRPr lang="en-US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How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will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potential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buyer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benefit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from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product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or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service?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clear,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concise,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specific,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and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provide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comprehensive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list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of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immediate, short,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and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long-term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benefits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company.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844714532"/>
                  </a:ext>
                </a:extLst>
              </a:tr>
              <a:tr h="644125">
                <a:tc>
                  <a:txBody>
                    <a:bodyPr/>
                    <a:lstStyle/>
                    <a:p>
                      <a:pPr marL="60960" marR="0" algn="ctr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</a:rPr>
                        <a:t>Timeline</a:t>
                      </a:r>
                      <a:endParaRPr lang="en-US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clear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presentation,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often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with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visual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aids,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of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process,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from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start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finish,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with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specific,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dated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benchmarks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noted.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318841099"/>
                  </a:ext>
                </a:extLst>
              </a:tr>
              <a:tr h="1288251">
                <a:tc>
                  <a:txBody>
                    <a:bodyPr/>
                    <a:lstStyle/>
                    <a:p>
                      <a:pPr marL="60960" marR="130175" algn="ctr">
                        <a:lnSpc>
                          <a:spcPct val="95000"/>
                        </a:lnSpc>
                        <a:spcBef>
                          <a:spcPts val="980"/>
                        </a:spcBef>
                        <a:spcAft>
                          <a:spcPts val="0"/>
                        </a:spcAft>
                      </a:pPr>
                      <a:r>
                        <a:rPr lang="en-US" sz="1800" b="1" spc="-5" dirty="0">
                          <a:effectLst/>
                        </a:rPr>
                        <a:t>Marketing</a:t>
                      </a:r>
                      <a:endParaRPr lang="en-US" sz="1800" b="1" spc="-240" dirty="0">
                        <a:effectLst/>
                      </a:endParaRPr>
                    </a:p>
                    <a:p>
                      <a:pPr marL="60960" marR="130175" algn="ctr">
                        <a:lnSpc>
                          <a:spcPct val="95000"/>
                        </a:lnSpc>
                        <a:spcBef>
                          <a:spcPts val="98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</a:rPr>
                        <a:t>Plan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131445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Delivery is often the greatest challenge for Web-based services—how will people learn about you? If you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are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bidding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on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gross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lot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of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food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service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supplies,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this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may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not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apply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you,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but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if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audience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is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required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for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success,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you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will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need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marketing plan.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14469108"/>
                  </a:ext>
                </a:extLst>
              </a:tr>
              <a:tr h="1266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4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</a:rPr>
                        <a:t>Finance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255905" algn="just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What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are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initial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costs,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when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can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revenue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anticipated,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when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will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there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return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on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investment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(if</a:t>
                      </a:r>
                      <a:r>
                        <a:rPr lang="en-US" sz="1800" spc="-2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applicable)?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Again,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proposal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may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involve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one-time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fixed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cost,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but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if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product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or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service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is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</a:t>
                      </a:r>
                      <a:r>
                        <a:rPr lang="en-US" sz="1800" spc="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delivered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more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than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once and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extended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financial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plan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noting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costs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across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time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is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required.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061790212"/>
                  </a:ext>
                </a:extLst>
              </a:tr>
              <a:tr h="678026">
                <a:tc>
                  <a:txBody>
                    <a:bodyPr/>
                    <a:lstStyle/>
                    <a:p>
                      <a:pPr marL="60960" marR="0" algn="ctr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</a:rPr>
                        <a:t>Conclusion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Like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speech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or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essay,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restate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your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main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points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clearly.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Tie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them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together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with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common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them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and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make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your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proposal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memorable.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3550149473"/>
                  </a:ext>
                </a:extLst>
              </a:tr>
            </a:tbl>
          </a:graphicData>
        </a:graphic>
      </p:graphicFrame>
      <p:sp>
        <p:nvSpPr>
          <p:cNvPr id="8" name="Google Shape;130;p5">
            <a:extLst>
              <a:ext uri="{FF2B5EF4-FFF2-40B4-BE49-F238E27FC236}">
                <a16:creationId xmlns:a16="http://schemas.microsoft.com/office/drawing/2014/main" id="{2DF2FCEA-B239-1F15-3F2A-F2246F5D84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8099" y="900858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2800" dirty="0"/>
              <a:t>TRADITIONAL CATEGORIES OF PROPOSAL</a:t>
            </a:r>
            <a:endParaRPr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B2C96B-4E5F-C24A-1A5A-C4BFD161CC34}"/>
              </a:ext>
            </a:extLst>
          </p:cNvPr>
          <p:cNvSpPr txBox="1"/>
          <p:nvPr/>
        </p:nvSpPr>
        <p:spPr>
          <a:xfrm>
            <a:off x="868099" y="260306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</p:spTree>
    <p:extLst>
      <p:ext uri="{BB962C8B-B14F-4D97-AF65-F5344CB8AC3E}">
        <p14:creationId xmlns:p14="http://schemas.microsoft.com/office/powerpoint/2010/main" val="1996167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960699" y="1398566"/>
            <a:ext cx="10058400" cy="135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indent="-457200">
              <a:buSzPct val="100000"/>
              <a:buFont typeface="Wingdings" panose="05000000000000000000" pitchFamily="2" charset="2"/>
              <a:buChar char="v"/>
            </a:pPr>
            <a:r>
              <a:rPr lang="en-US" sz="3200" dirty="0"/>
              <a:t>Ethos, Pathos, and Logos</a:t>
            </a:r>
            <a:endParaRPr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908C9C-2A79-4952-B4D3-ACDD4AE10DCB}"/>
              </a:ext>
            </a:extLst>
          </p:cNvPr>
          <p:cNvSpPr txBox="1"/>
          <p:nvPr/>
        </p:nvSpPr>
        <p:spPr>
          <a:xfrm>
            <a:off x="949124" y="594446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AC60D7-5B22-41F9-9F0C-F55D5C2F98D0}"/>
              </a:ext>
            </a:extLst>
          </p:cNvPr>
          <p:cNvSpPr txBox="1"/>
          <p:nvPr/>
        </p:nvSpPr>
        <p:spPr>
          <a:xfrm>
            <a:off x="960699" y="2644170"/>
            <a:ext cx="645610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67055" marR="12192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Ethos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refers to </a:t>
            </a:r>
            <a:r>
              <a:rPr lang="en-US" sz="24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credibility</a:t>
            </a:r>
            <a:endParaRPr lang="en-US" sz="2800" b="1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567055" marR="12192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Pathos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</a:rPr>
              <a:t>prefer to </a:t>
            </a:r>
            <a:r>
              <a:rPr lang="en-US" sz="24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passion and enthusiasm</a:t>
            </a:r>
          </a:p>
          <a:p>
            <a:pPr marL="567055" marR="12192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Logos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</a:rPr>
              <a:t>prefer to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logic or reason</a:t>
            </a:r>
            <a:endParaRPr lang="en-US" sz="2800" b="1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78D0E9-4062-0E75-E3E7-D19E84D544C2}"/>
              </a:ext>
            </a:extLst>
          </p:cNvPr>
          <p:cNvGrpSpPr/>
          <p:nvPr/>
        </p:nvGrpSpPr>
        <p:grpSpPr>
          <a:xfrm>
            <a:off x="1331539" y="1398566"/>
            <a:ext cx="10652257" cy="4802842"/>
            <a:chOff x="1331539" y="1398566"/>
            <a:chExt cx="10652257" cy="4802842"/>
          </a:xfrm>
        </p:grpSpPr>
        <p:pic>
          <p:nvPicPr>
            <p:cNvPr id="9218" name="Picture 2" descr="content-marketing-research-ethos-logos-pathos - Consultative Selling Expert  | Sales | Thought Leadership | Systems">
              <a:extLst>
                <a:ext uri="{FF2B5EF4-FFF2-40B4-BE49-F238E27FC236}">
                  <a16:creationId xmlns:a16="http://schemas.microsoft.com/office/drawing/2014/main" id="{4B0FC173-B855-43C7-AAC3-07A7308A43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06400"/>
                </a:clrFrom>
                <a:clrTo>
                  <a:srgbClr val="F064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0480" y="1398566"/>
              <a:ext cx="5603316" cy="48028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10E015-6DD6-B642-97FF-375D475EBAB2}"/>
                </a:ext>
              </a:extLst>
            </p:cNvPr>
            <p:cNvSpPr txBox="1"/>
            <p:nvPr/>
          </p:nvSpPr>
          <p:spPr>
            <a:xfrm>
              <a:off x="1331539" y="4669000"/>
              <a:ext cx="5714420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09855" marR="121920"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All three elements are</a:t>
              </a:r>
              <a:r>
                <a:rPr lang="en-US" sz="2800" spc="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en-US" sz="2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integral parts of your business proposal that require your attention.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3180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theme1.xml><?xml version="1.0" encoding="utf-8"?>
<a:theme xmlns:a="http://schemas.openxmlformats.org/drawingml/2006/main" name="Wood Type">
  <a:themeElements>
    <a:clrScheme name="Wood Type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7262</TotalTime>
  <Words>892</Words>
  <Application>Microsoft Office PowerPoint</Application>
  <PresentationFormat>Widescreen</PresentationFormat>
  <Paragraphs>113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Noto Sans Symbols</vt:lpstr>
      <vt:lpstr>Times New Roman</vt:lpstr>
      <vt:lpstr>Wingdings</vt:lpstr>
      <vt:lpstr>Wood Type</vt:lpstr>
      <vt:lpstr>BUSINESS PROPOSAL</vt:lpstr>
      <vt:lpstr>LEARNING OBJECTIVES </vt:lpstr>
      <vt:lpstr>BUSINESS PROPOSAL</vt:lpstr>
      <vt:lpstr>BUSINESS PROPOSAL</vt:lpstr>
      <vt:lpstr>THE IDEA </vt:lpstr>
      <vt:lpstr>TRADITIONAL CATEGORIES OF PROPOSAL</vt:lpstr>
      <vt:lpstr>TRADITIONAL CATEGORIES OF PROPOSAL</vt:lpstr>
      <vt:lpstr>TRADITIONAL CATEGORIES OF PROPOSAL</vt:lpstr>
      <vt:lpstr>Ethos, Pathos, and Logos</vt:lpstr>
      <vt:lpstr>Professional</vt:lpstr>
      <vt:lpstr>PRACTICE:   CHOOSE IDEA FOR "SOCIAL INITIATIVE” PROJECT </vt:lpstr>
      <vt:lpstr>1. COVER PAGE</vt:lpstr>
      <vt:lpstr>EXAMPLES OF COVER PAGE</vt:lpstr>
      <vt:lpstr>PowerPoint Presentation</vt:lpstr>
      <vt:lpstr>PowerPoint Presentation</vt:lpstr>
      <vt:lpstr>4. PROPOSAL</vt:lpstr>
      <vt:lpstr>5. MARKET ANALYSIS</vt:lpstr>
      <vt:lpstr>6. BENEFITS</vt:lpstr>
      <vt:lpstr>LET'S START PRACTICING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PROPOSAL</dc:title>
  <dc:creator>Admin</dc:creator>
  <cp:lastModifiedBy>Minh Hoa</cp:lastModifiedBy>
  <cp:revision>66</cp:revision>
  <dcterms:created xsi:type="dcterms:W3CDTF">2021-08-03T10:19:54Z</dcterms:created>
  <dcterms:modified xsi:type="dcterms:W3CDTF">2022-05-29T14:07:56Z</dcterms:modified>
</cp:coreProperties>
</file>